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0" r:id="rId2"/>
    <p:sldId id="271" r:id="rId3"/>
    <p:sldId id="273" r:id="rId4"/>
    <p:sldId id="274" r:id="rId5"/>
    <p:sldId id="275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1"/>
    <p:restoredTop sz="93827"/>
  </p:normalViewPr>
  <p:slideViewPr>
    <p:cSldViewPr snapToGrid="0" snapToObjects="1">
      <p:cViewPr>
        <p:scale>
          <a:sx n="91" d="100"/>
          <a:sy n="91" d="100"/>
        </p:scale>
        <p:origin x="18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5CA27-DE70-0A42-BB54-67BA108E5F5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662A-1858-4246-9733-AA07A7A8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C94F-C729-B344-8543-D5D88571B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87A34-2422-374B-A8F9-189EA42BD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387C-1D60-F446-8BF0-DE0C3DC6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82DE-474D-2441-AAB9-C55DEAAE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F530E-7BD2-3343-B4BE-826DBEB3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9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B651-4DCB-2044-B291-86F592B6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71FC0-23C6-884A-BDA3-31FFDE35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BEFB-ED22-414C-A6C2-BB0D8D99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AF0-116B-A646-A3E0-CC17EDDA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AD69-D5F9-DC42-98AA-47A04621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6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7394B-3A2F-1342-9BA5-3262DD6C8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F1B4-A2FA-794E-B5AB-56DC9F51A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EFF5-0FE5-1049-BF01-CC1ABDEB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D0036-A5F8-EC4F-8FD3-E3F6169E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53BC-72AD-1442-8FB7-D585D321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527A-189E-174A-8808-514E045C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BAEC-83E6-9942-87C7-4AE73CC6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B485-8982-3C4F-8C8D-4FC66CC8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4EEB-3990-9240-8AE6-A9515F82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8FD67-7094-CE41-8DED-3DAD1C5F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9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ED1A-5770-824A-96AC-5BA5CC24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50657-1A53-0F44-97ED-5540111E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AE0C-E457-644B-BDAE-68C146E2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066C-A5EF-8247-AAF6-A852E7FA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3DF7-6231-D04C-A08E-D59BD063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D0F8-8F75-8640-B430-0C66916F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7735-892B-1A43-B9A2-25E39835C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0D00A-CA55-0D4B-89B4-4A155A79D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52387-61BD-5045-AE4E-1E5F4DDF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12E79-F786-EB41-B3F7-37F6086B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15E48-4C88-4346-98D8-616DF20E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058D-35AC-CA48-8CC1-9214F8A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462BA-0047-8B44-834A-524823639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136AC-F564-994C-B777-924D46CC2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6C5B6-E950-664B-981A-D744B935D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6FD6E-48A1-0041-A887-01A5D5165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5D15-ABC9-174A-9C41-73098A8D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54259-77F5-0240-8063-7B660E46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41085-6DCA-4E43-B3C7-CBD9B9DE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0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18AE-D695-1343-9350-BFA53592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A1E97-5154-FB48-BF01-51D3E79B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DA4DA-D35D-3247-9BC3-769D9439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5E89D-0268-D244-89CA-109D09AA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8D1D-5879-2E48-9299-7D86680A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70D1A-8033-C644-A443-2CA02547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0F587-0A25-F14A-B9AA-07ED93B3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BC5D-FA91-E54C-B3BE-8F09DFDD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A4F1-60D0-0E4C-8796-B0AC4AB1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60B8C-B3FD-0343-8113-9BB945256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DFBA-93A5-C647-AEE1-C43EA436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74C2C-A8DC-BF4C-96E6-6877965F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1C42B-F5DC-DC4F-9F26-C361CBDE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6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88EB-40A7-BB40-AAA9-379ED22A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3D633-E95B-6E4A-89C4-D1DD5181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50A6-C0EE-744E-9622-BE399C3C6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21AB8-AAFE-F048-9652-8D786F36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80001-DB76-1C4C-A0CF-513AB037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C59DA-D19F-144F-B625-911969D5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0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DF465-CADD-5243-A82B-B8745D7E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7032E-6D6D-0546-9163-D728A8CB1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B9A3-C172-4042-B1BE-1767CC211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8996-B6C1-5D41-ABF0-E2EBBB374E9A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B0238-EBB6-5A4B-A0E2-87D07B984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D4934-1536-034D-8FF5-39A9AA1E7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7D0A-CA82-7640-A4B3-29B44600D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8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emf"/><Relationship Id="rId2" Type="http://schemas.openxmlformats.org/officeDocument/2006/relationships/image" Target="../media/image9.png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emf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3-40k_013-c">
            <a:extLst>
              <a:ext uri="{FF2B5EF4-FFF2-40B4-BE49-F238E27FC236}">
                <a16:creationId xmlns:a16="http://schemas.microsoft.com/office/drawing/2014/main" id="{8DD91A56-F60A-1C47-AEEA-E0ECAEE08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34" y="1350980"/>
            <a:ext cx="1441637" cy="13595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30" descr="http://d2n4wb9orp1vta.cloudfront.net/resources/images/cdn/cms/1113HPC_Ceramic_Matech_SiNC%20fiberCVISiC%20matrix.jpg">
            <a:extLst>
              <a:ext uri="{FF2B5EF4-FFF2-40B4-BE49-F238E27FC236}">
                <a16:creationId xmlns:a16="http://schemas.microsoft.com/office/drawing/2014/main" id="{784052A3-24C2-5346-984A-DF0C5798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0979" y="2638408"/>
            <a:ext cx="1441637" cy="13595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9" name="Shape 80">
            <a:extLst>
              <a:ext uri="{FF2B5EF4-FFF2-40B4-BE49-F238E27FC236}">
                <a16:creationId xmlns:a16="http://schemas.microsoft.com/office/drawing/2014/main" id="{2F970E0B-270C-1A41-8431-01BCE61DB88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14" b="97284" l="6176" r="95012"/>
                    </a14:imgEffect>
                  </a14:imgLayer>
                </a14:imgProps>
              </a:ext>
            </a:extLst>
          </a:blip>
          <a:srcRect l="4741" t="5437" r="3540"/>
          <a:stretch/>
        </p:blipFill>
        <p:spPr>
          <a:xfrm>
            <a:off x="2010183" y="3914240"/>
            <a:ext cx="1441637" cy="15421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7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73A2D13-67C2-C84B-A520-CEBEDC1BC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31" r="18492" b="21214"/>
          <a:stretch/>
        </p:blipFill>
        <p:spPr>
          <a:xfrm>
            <a:off x="3451820" y="1074021"/>
            <a:ext cx="7510570" cy="45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B77ECA-B326-7245-84B9-D8543C4A4FC3}"/>
              </a:ext>
            </a:extLst>
          </p:cNvPr>
          <p:cNvSpPr/>
          <p:nvPr/>
        </p:nvSpPr>
        <p:spPr>
          <a:xfrm>
            <a:off x="2136659" y="1917608"/>
            <a:ext cx="1954306" cy="23948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High-fidelity RVE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(DNS)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387DC-4F62-D84B-B9F8-9C392D7E7D65}"/>
              </a:ext>
            </a:extLst>
          </p:cNvPr>
          <p:cNvSpPr/>
          <p:nvPr/>
        </p:nvSpPr>
        <p:spPr>
          <a:xfrm>
            <a:off x="4426410" y="1917612"/>
            <a:ext cx="3644900" cy="16886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4E459-5BFD-8D4D-BDB4-FA88B866E06F}"/>
              </a:ext>
            </a:extLst>
          </p:cNvPr>
          <p:cNvSpPr txBox="1"/>
          <p:nvPr/>
        </p:nvSpPr>
        <p:spPr>
          <a:xfrm>
            <a:off x="4557042" y="1915672"/>
            <a:ext cx="3392749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Offline or training stage (SCA)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B43D4-241D-C747-9F2C-6294B0F8EEB5}"/>
              </a:ext>
            </a:extLst>
          </p:cNvPr>
          <p:cNvSpPr/>
          <p:nvPr/>
        </p:nvSpPr>
        <p:spPr>
          <a:xfrm>
            <a:off x="4564287" y="2279141"/>
            <a:ext cx="3392748" cy="548640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1) Domain decomposition (k-means clustering): find material clusters.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5C6CB-F004-F945-8363-B97E39D44AD6}"/>
              </a:ext>
            </a:extLst>
          </p:cNvPr>
          <p:cNvSpPr/>
          <p:nvPr/>
        </p:nvSpPr>
        <p:spPr>
          <a:xfrm>
            <a:off x="8415594" y="1917608"/>
            <a:ext cx="1935677" cy="2899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Reduced Order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0D8DE5-DE57-9643-A87A-938E8E14D2A3}"/>
              </a:ext>
            </a:extLst>
          </p:cNvPr>
          <p:cNvSpPr/>
          <p:nvPr/>
        </p:nvSpPr>
        <p:spPr>
          <a:xfrm>
            <a:off x="4564287" y="2958940"/>
            <a:ext cx="3392748" cy="510918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2) Compute the interaction tensors based on the Green’s function.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604290-ADCE-D84D-B30A-D3805CBF1C51}"/>
              </a:ext>
            </a:extLst>
          </p:cNvPr>
          <p:cNvSpPr/>
          <p:nvPr/>
        </p:nvSpPr>
        <p:spPr>
          <a:xfrm>
            <a:off x="4426409" y="3807416"/>
            <a:ext cx="3642435" cy="10100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ea typeface="Times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676C9-98D9-DB4F-A65D-B616C6915D98}"/>
              </a:ext>
            </a:extLst>
          </p:cNvPr>
          <p:cNvSpPr txBox="1"/>
          <p:nvPr/>
        </p:nvSpPr>
        <p:spPr>
          <a:xfrm>
            <a:off x="4542958" y="3807417"/>
            <a:ext cx="3392749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Online or predictive stage (SCA)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17533F-DBB4-294F-8AE7-F2C042FCAC33}"/>
              </a:ext>
            </a:extLst>
          </p:cNvPr>
          <p:cNvSpPr/>
          <p:nvPr/>
        </p:nvSpPr>
        <p:spPr>
          <a:xfrm>
            <a:off x="4566077" y="4137100"/>
            <a:ext cx="3392750" cy="563372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Self-consistent scheme for reduced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Lippman-Schwinger equation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Times" charset="0"/>
                <a:cs typeface="Times New Roman" panose="02020603050405020304" pitchFamily="18" charset="0"/>
              </a:rPr>
              <a:t>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947A42-C0F6-4049-AC4D-4AC5B7D0BB53}"/>
              </a:ext>
            </a:extLst>
          </p:cNvPr>
          <p:cNvCxnSpPr/>
          <p:nvPr/>
        </p:nvCxnSpPr>
        <p:spPr>
          <a:xfrm flipH="1">
            <a:off x="4079624" y="2825785"/>
            <a:ext cx="370388" cy="19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5BEA19-6F21-8245-90A7-A876A393E1EB}"/>
              </a:ext>
            </a:extLst>
          </p:cNvPr>
          <p:cNvCxnSpPr/>
          <p:nvPr/>
        </p:nvCxnSpPr>
        <p:spPr>
          <a:xfrm flipH="1">
            <a:off x="8068844" y="2825785"/>
            <a:ext cx="370388" cy="19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081349-B71C-244B-B60B-D51E346627A8}"/>
              </a:ext>
            </a:extLst>
          </p:cNvPr>
          <p:cNvCxnSpPr/>
          <p:nvPr/>
        </p:nvCxnSpPr>
        <p:spPr>
          <a:xfrm flipV="1">
            <a:off x="8057025" y="4312422"/>
            <a:ext cx="370388" cy="19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6FFF10E-96C4-DF4E-9299-2272F618AB30}"/>
              </a:ext>
            </a:extLst>
          </p:cNvPr>
          <p:cNvCxnSpPr/>
          <p:nvPr/>
        </p:nvCxnSpPr>
        <p:spPr>
          <a:xfrm rot="16200000" flipH="1">
            <a:off x="3689326" y="3778981"/>
            <a:ext cx="200701" cy="1261789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1832F9-D45F-8344-A59D-BEDD1D51FEED}"/>
              </a:ext>
            </a:extLst>
          </p:cNvPr>
          <p:cNvSpPr txBox="1"/>
          <p:nvPr/>
        </p:nvSpPr>
        <p:spPr>
          <a:xfrm>
            <a:off x="3131102" y="4510224"/>
            <a:ext cx="1030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E7652D-3695-2C47-A146-CDAF1C3F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6" t="6875" r="16838" b="10090"/>
          <a:stretch/>
        </p:blipFill>
        <p:spPr>
          <a:xfrm>
            <a:off x="2231568" y="2517741"/>
            <a:ext cx="772780" cy="7697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336C03-BAC9-264C-ADE4-5818D64DFF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5" t="11429" r="27279" b="16190"/>
          <a:stretch/>
        </p:blipFill>
        <p:spPr>
          <a:xfrm>
            <a:off x="8563409" y="2686899"/>
            <a:ext cx="788384" cy="8400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0286DD-7FB9-C747-A800-2C0769956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8" t="23994" r="27177" b="21565"/>
          <a:stretch/>
        </p:blipFill>
        <p:spPr>
          <a:xfrm>
            <a:off x="9121697" y="3503504"/>
            <a:ext cx="1261669" cy="12877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5F6F3-6074-FC4A-A819-3A34D3A19D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0" b="9345"/>
          <a:stretch/>
        </p:blipFill>
        <p:spPr>
          <a:xfrm>
            <a:off x="2851358" y="3172900"/>
            <a:ext cx="1217618" cy="11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77EFA1-001F-4648-8D09-7A7E14FD4649}"/>
              </a:ext>
            </a:extLst>
          </p:cNvPr>
          <p:cNvCxnSpPr/>
          <p:nvPr/>
        </p:nvCxnSpPr>
        <p:spPr>
          <a:xfrm>
            <a:off x="2316134" y="5305580"/>
            <a:ext cx="7910945" cy="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FC27B2-9B89-0540-BB32-4E33927115A6}"/>
              </a:ext>
            </a:extLst>
          </p:cNvPr>
          <p:cNvSpPr/>
          <p:nvPr/>
        </p:nvSpPr>
        <p:spPr>
          <a:xfrm>
            <a:off x="228513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FD44A6-FB2F-6749-B7F5-921C5D14BF51}"/>
              </a:ext>
            </a:extLst>
          </p:cNvPr>
          <p:cNvSpPr/>
          <p:nvPr/>
        </p:nvSpPr>
        <p:spPr>
          <a:xfrm>
            <a:off x="378897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3A68D-4602-A246-A6E3-B2D3E3972AE4}"/>
              </a:ext>
            </a:extLst>
          </p:cNvPr>
          <p:cNvSpPr/>
          <p:nvPr/>
        </p:nvSpPr>
        <p:spPr>
          <a:xfrm>
            <a:off x="529281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FF92D-FC62-DB47-9353-E551C1BEABEB}"/>
              </a:ext>
            </a:extLst>
          </p:cNvPr>
          <p:cNvSpPr/>
          <p:nvPr/>
        </p:nvSpPr>
        <p:spPr>
          <a:xfrm>
            <a:off x="679665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53DB6-C10B-8F4D-9B12-E296B5806FC1}"/>
              </a:ext>
            </a:extLst>
          </p:cNvPr>
          <p:cNvSpPr/>
          <p:nvPr/>
        </p:nvSpPr>
        <p:spPr>
          <a:xfrm>
            <a:off x="830049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1C30CD-C32A-FC4B-B58F-4EBDDC716D84}"/>
              </a:ext>
            </a:extLst>
          </p:cNvPr>
          <p:cNvSpPr/>
          <p:nvPr/>
        </p:nvSpPr>
        <p:spPr>
          <a:xfrm>
            <a:off x="9804338" y="5228090"/>
            <a:ext cx="159327" cy="159327"/>
          </a:xfrm>
          <a:prstGeom prst="ellipse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1151A7-52D1-0F4A-B3A5-4373B6A25095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421132" y="4355915"/>
            <a:ext cx="1447509" cy="8955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17B7BC-A58A-A347-8C2F-33DE44A175D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51142" y="4351019"/>
            <a:ext cx="1465009" cy="90040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28328-23F9-2249-9927-0D5B0491DBCC}"/>
              </a:ext>
            </a:extLst>
          </p:cNvPr>
          <p:cNvCxnSpPr>
            <a:cxnSpLocks/>
          </p:cNvCxnSpPr>
          <p:nvPr/>
        </p:nvCxnSpPr>
        <p:spPr>
          <a:xfrm flipV="1">
            <a:off x="3924974" y="4355915"/>
            <a:ext cx="1447509" cy="8955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0AFA11-E240-1F42-B4E4-1F2B9B26FA73}"/>
              </a:ext>
            </a:extLst>
          </p:cNvPr>
          <p:cNvCxnSpPr>
            <a:cxnSpLocks/>
          </p:cNvCxnSpPr>
          <p:nvPr/>
        </p:nvCxnSpPr>
        <p:spPr>
          <a:xfrm flipH="1" flipV="1">
            <a:off x="5354984" y="4351019"/>
            <a:ext cx="1465009" cy="90040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7EB2AC-5150-834D-8A9D-B6A3C12D1355}"/>
              </a:ext>
            </a:extLst>
          </p:cNvPr>
          <p:cNvCxnSpPr>
            <a:cxnSpLocks/>
          </p:cNvCxnSpPr>
          <p:nvPr/>
        </p:nvCxnSpPr>
        <p:spPr>
          <a:xfrm flipV="1">
            <a:off x="5440480" y="4355915"/>
            <a:ext cx="1447509" cy="89550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7E9C8C-053D-2A48-8E3B-DE9DFAE2B124}"/>
              </a:ext>
            </a:extLst>
          </p:cNvPr>
          <p:cNvCxnSpPr>
            <a:cxnSpLocks/>
          </p:cNvCxnSpPr>
          <p:nvPr/>
        </p:nvCxnSpPr>
        <p:spPr>
          <a:xfrm flipH="1" flipV="1">
            <a:off x="6870490" y="4351019"/>
            <a:ext cx="1465009" cy="90040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93B75E-BD27-F741-9786-CA2134A5D2DB}"/>
              </a:ext>
            </a:extLst>
          </p:cNvPr>
          <p:cNvCxnSpPr>
            <a:cxnSpLocks/>
          </p:cNvCxnSpPr>
          <p:nvPr/>
        </p:nvCxnSpPr>
        <p:spPr>
          <a:xfrm flipV="1">
            <a:off x="6935163" y="4355915"/>
            <a:ext cx="1447509" cy="89550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523D63-E07A-7B41-8FCC-0D09FCAB2B1E}"/>
              </a:ext>
            </a:extLst>
          </p:cNvPr>
          <p:cNvCxnSpPr>
            <a:cxnSpLocks/>
          </p:cNvCxnSpPr>
          <p:nvPr/>
        </p:nvCxnSpPr>
        <p:spPr>
          <a:xfrm flipH="1" flipV="1">
            <a:off x="8365173" y="4351019"/>
            <a:ext cx="1465009" cy="90040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B70A00-A2FF-E34B-893F-92CF49EC01F3}"/>
              </a:ext>
            </a:extLst>
          </p:cNvPr>
          <p:cNvCxnSpPr>
            <a:cxnSpLocks/>
          </p:cNvCxnSpPr>
          <p:nvPr/>
        </p:nvCxnSpPr>
        <p:spPr>
          <a:xfrm flipH="1" flipV="1">
            <a:off x="2337386" y="4360644"/>
            <a:ext cx="1465009" cy="90040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75B581-258C-B743-B993-BBE5734D3AC2}"/>
              </a:ext>
            </a:extLst>
          </p:cNvPr>
          <p:cNvCxnSpPr>
            <a:cxnSpLocks/>
          </p:cNvCxnSpPr>
          <p:nvPr/>
        </p:nvCxnSpPr>
        <p:spPr>
          <a:xfrm flipV="1">
            <a:off x="8429846" y="4360644"/>
            <a:ext cx="1447509" cy="89550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F8057-8CAE-E543-9E32-C0260D1AFE7B}"/>
                  </a:ext>
                </a:extLst>
              </p:cNvPr>
              <p:cNvSpPr txBox="1"/>
              <p:nvPr/>
            </p:nvSpPr>
            <p:spPr>
              <a:xfrm>
                <a:off x="1797206" y="1139100"/>
                <a:ext cx="10004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F8057-8CAE-E543-9E32-C0260D1AF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06" y="1139100"/>
                <a:ext cx="1000402" cy="32316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EB54D7-94B4-104E-A380-AD808650495A}"/>
                  </a:ext>
                </a:extLst>
              </p:cNvPr>
              <p:cNvSpPr txBox="1"/>
              <p:nvPr/>
            </p:nvSpPr>
            <p:spPr>
              <a:xfrm>
                <a:off x="3317372" y="1139100"/>
                <a:ext cx="10004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EB54D7-94B4-104E-A380-AD808650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72" y="1139100"/>
                <a:ext cx="1000402" cy="3231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73143-3DA5-3943-9B1C-15FD4B28B088}"/>
                  </a:ext>
                </a:extLst>
              </p:cNvPr>
              <p:cNvSpPr txBox="1"/>
              <p:nvPr/>
            </p:nvSpPr>
            <p:spPr>
              <a:xfrm>
                <a:off x="4837538" y="1139100"/>
                <a:ext cx="10004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73143-3DA5-3943-9B1C-15FD4B28B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8" y="1139100"/>
                <a:ext cx="1000402" cy="3231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528DB1-C60F-3548-8E85-7BD97A6E28F9}"/>
                  </a:ext>
                </a:extLst>
              </p:cNvPr>
              <p:cNvSpPr txBox="1"/>
              <p:nvPr/>
            </p:nvSpPr>
            <p:spPr>
              <a:xfrm>
                <a:off x="6357704" y="1139100"/>
                <a:ext cx="10004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528DB1-C60F-3548-8E85-7BD97A6E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04" y="1139100"/>
                <a:ext cx="1000402" cy="3231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0E3E42-16F3-F341-98D7-17B6B4E03F0D}"/>
                  </a:ext>
                </a:extLst>
              </p:cNvPr>
              <p:cNvSpPr txBox="1"/>
              <p:nvPr/>
            </p:nvSpPr>
            <p:spPr>
              <a:xfrm>
                <a:off x="7877870" y="1139100"/>
                <a:ext cx="10004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0E3E42-16F3-F341-98D7-17B6B4E03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70" y="1139100"/>
                <a:ext cx="1000402" cy="3231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C3D160-75A0-3747-B99B-9F70E7A4C7A1}"/>
                  </a:ext>
                </a:extLst>
              </p:cNvPr>
              <p:cNvSpPr txBox="1"/>
              <p:nvPr/>
            </p:nvSpPr>
            <p:spPr>
              <a:xfrm>
                <a:off x="9398035" y="1139100"/>
                <a:ext cx="10060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C3D160-75A0-3747-B99B-9F70E7A4C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35" y="1139100"/>
                <a:ext cx="1006045" cy="3231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232D0F55-18BC-6D4A-9841-04CBB46423B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" y="1456875"/>
            <a:ext cx="1386824" cy="1368959"/>
          </a:xfrm>
          <a:prstGeom prst="rect">
            <a:avLst/>
          </a:prstGeom>
        </p:spPr>
      </p:pic>
      <p:pic>
        <p:nvPicPr>
          <p:cNvPr id="30" name="Picture 2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A91F37BF-8D4F-6E44-8B40-5CD3F191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3665" y="1469060"/>
            <a:ext cx="1351258" cy="1344590"/>
          </a:xfrm>
          <a:prstGeom prst="rect">
            <a:avLst/>
          </a:prstGeom>
        </p:spPr>
      </p:pic>
      <p:pic>
        <p:nvPicPr>
          <p:cNvPr id="31" name="Picture 3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A5F58FA-8572-4442-B558-E077BCFEC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295" y="1469060"/>
            <a:ext cx="1329996" cy="1325564"/>
          </a:xfrm>
          <a:prstGeom prst="rect">
            <a:avLst/>
          </a:prstGeom>
        </p:spPr>
      </p:pic>
      <p:pic>
        <p:nvPicPr>
          <p:cNvPr id="32" name="Picture 3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CDD4CA8-C69F-9346-B74D-EEC6A4CC808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4771" y="1478115"/>
            <a:ext cx="1327657" cy="1323210"/>
          </a:xfrm>
          <a:prstGeom prst="rect">
            <a:avLst/>
          </a:prstGeom>
        </p:spPr>
      </p:pic>
      <p:pic>
        <p:nvPicPr>
          <p:cNvPr id="33" name="Picture 3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26626E2-6676-A145-BC5C-363BD04DFC5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619" y="1476686"/>
            <a:ext cx="1329997" cy="1325564"/>
          </a:xfrm>
          <a:prstGeom prst="rect">
            <a:avLst/>
          </a:prstGeom>
        </p:spPr>
      </p:pic>
      <p:pic>
        <p:nvPicPr>
          <p:cNvPr id="34" name="Picture 3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9C83E4B-3996-7F4A-B389-BE617B7D748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2056" y="1476217"/>
            <a:ext cx="1317008" cy="13192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8CAD63-6A19-984E-B134-88B384538FD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9148" r="12710"/>
          <a:stretch/>
        </p:blipFill>
        <p:spPr>
          <a:xfrm>
            <a:off x="1388002" y="2971238"/>
            <a:ext cx="1641399" cy="12806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5147E3-0735-F04E-8570-6E1D001D571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591" t="8250" r="13729"/>
          <a:stretch/>
        </p:blipFill>
        <p:spPr>
          <a:xfrm>
            <a:off x="3181841" y="2960110"/>
            <a:ext cx="1345151" cy="12906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31D3F5-0008-BA48-BB2F-F8610957A2B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082" t="8964" r="12025"/>
          <a:stretch/>
        </p:blipFill>
        <p:spPr>
          <a:xfrm>
            <a:off x="4656572" y="2970158"/>
            <a:ext cx="1386692" cy="12806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387CBE-EA81-AD45-8BEB-A14D7F7A8E4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573" t="8964" r="12534"/>
          <a:stretch/>
        </p:blipFill>
        <p:spPr>
          <a:xfrm>
            <a:off x="6172844" y="2960110"/>
            <a:ext cx="1386691" cy="12806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D7C394-A2ED-934C-AFAC-F3F07D648F0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29" t="8964" r="13729"/>
          <a:stretch/>
        </p:blipFill>
        <p:spPr>
          <a:xfrm>
            <a:off x="7677684" y="2960110"/>
            <a:ext cx="1361306" cy="12806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319436-21C9-AE44-9E42-17515D3E676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2534" t="8964"/>
          <a:stretch/>
        </p:blipFill>
        <p:spPr>
          <a:xfrm>
            <a:off x="9159950" y="2960110"/>
            <a:ext cx="1641400" cy="12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F48BD-454A-424A-8A77-D6723C9D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8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C6DAE1-2594-6A49-BA98-097A03F24D1B}"/>
              </a:ext>
            </a:extLst>
          </p:cNvPr>
          <p:cNvGrpSpPr/>
          <p:nvPr/>
        </p:nvGrpSpPr>
        <p:grpSpPr>
          <a:xfrm>
            <a:off x="2402840" y="2411534"/>
            <a:ext cx="7848600" cy="1613414"/>
            <a:chOff x="756920" y="2466398"/>
            <a:chExt cx="7848600" cy="16134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97E798-0781-B849-BD0C-646894D2165F}"/>
                </a:ext>
              </a:extLst>
            </p:cNvPr>
            <p:cNvSpPr txBox="1"/>
            <p:nvPr/>
          </p:nvSpPr>
          <p:spPr>
            <a:xfrm>
              <a:off x="1032545" y="3092470"/>
              <a:ext cx="3408826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RVE package for a</a:t>
              </a:r>
              <a:r>
                <a:rPr lang="en-US" altLang="zh-CN" b="1" dirty="0">
                  <a:solidFill>
                    <a:srgbClr val="C00000"/>
                  </a:solidFill>
                </a:rPr>
                <a:t>nalysis and homogenization </a:t>
              </a:r>
              <a:r>
                <a:rPr lang="en-US" b="1" dirty="0">
                  <a:solidFill>
                    <a:srgbClr val="C00000"/>
                  </a:solidFill>
                </a:rPr>
                <a:t>in LS-DYNA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D40E84-9210-3F49-9D3C-1591F45DC307}"/>
                </a:ext>
              </a:extLst>
            </p:cNvPr>
            <p:cNvSpPr/>
            <p:nvPr/>
          </p:nvSpPr>
          <p:spPr>
            <a:xfrm>
              <a:off x="756920" y="2466398"/>
              <a:ext cx="7848600" cy="16134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883300-9CD0-8B46-B413-3EA42B69C74C}"/>
                </a:ext>
              </a:extLst>
            </p:cNvPr>
            <p:cNvSpPr txBox="1"/>
            <p:nvPr/>
          </p:nvSpPr>
          <p:spPr>
            <a:xfrm>
              <a:off x="3240463" y="2552875"/>
              <a:ext cx="2509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Virtual Experiments on RVE 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77125-DEFA-E14F-86CF-E9DCC13E0943}"/>
                </a:ext>
              </a:extLst>
            </p:cNvPr>
            <p:cNvSpPr txBox="1"/>
            <p:nvPr/>
          </p:nvSpPr>
          <p:spPr>
            <a:xfrm>
              <a:off x="5198518" y="2950171"/>
              <a:ext cx="29124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FEM in 2D&amp;3D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Periodic BC, Displacement BC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Non-matching meshes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Homogenization/Averaging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7BDFF8-F8BF-8244-8F4D-0D964CCFDA0F}"/>
              </a:ext>
            </a:extLst>
          </p:cNvPr>
          <p:cNvGrpSpPr/>
          <p:nvPr/>
        </p:nvGrpSpPr>
        <p:grpSpPr>
          <a:xfrm>
            <a:off x="3985316" y="3877111"/>
            <a:ext cx="457200" cy="901280"/>
            <a:chOff x="6248400" y="2133600"/>
            <a:chExt cx="457200" cy="762000"/>
          </a:xfrm>
          <a:noFill/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5AB16C-FA8E-8C43-9395-44445A88AAF1}"/>
                </a:ext>
              </a:extLst>
            </p:cNvPr>
            <p:cNvCxnSpPr/>
            <p:nvPr/>
          </p:nvCxnSpPr>
          <p:spPr>
            <a:xfrm>
              <a:off x="6248400" y="2133600"/>
              <a:ext cx="0" cy="762000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E20CA2-AE9C-8147-A3DE-F7D31AFA9B1D}"/>
                </a:ext>
              </a:extLst>
            </p:cNvPr>
            <p:cNvCxnSpPr/>
            <p:nvPr/>
          </p:nvCxnSpPr>
          <p:spPr>
            <a:xfrm>
              <a:off x="64008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3DF0B9-6074-3B42-AF92-873543792E04}"/>
                </a:ext>
              </a:extLst>
            </p:cNvPr>
            <p:cNvCxnSpPr/>
            <p:nvPr/>
          </p:nvCxnSpPr>
          <p:spPr>
            <a:xfrm>
              <a:off x="65532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6271AD-E777-D54A-9513-E2A82F05504F}"/>
                </a:ext>
              </a:extLst>
            </p:cNvPr>
            <p:cNvCxnSpPr/>
            <p:nvPr/>
          </p:nvCxnSpPr>
          <p:spPr>
            <a:xfrm>
              <a:off x="67056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EC6383C-CF99-294B-A61E-782F02B28069}"/>
              </a:ext>
            </a:extLst>
          </p:cNvPr>
          <p:cNvSpPr txBox="1"/>
          <p:nvPr/>
        </p:nvSpPr>
        <p:spPr>
          <a:xfrm>
            <a:off x="2668844" y="4848912"/>
            <a:ext cx="34184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Virtual material testing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9A08A2-7916-8843-937E-7100C2E7D18B}"/>
              </a:ext>
            </a:extLst>
          </p:cNvPr>
          <p:cNvGrpSpPr/>
          <p:nvPr/>
        </p:nvGrpSpPr>
        <p:grpSpPr>
          <a:xfrm>
            <a:off x="3985316" y="2049193"/>
            <a:ext cx="457200" cy="917754"/>
            <a:chOff x="6248400" y="2133600"/>
            <a:chExt cx="457200" cy="762000"/>
          </a:xfrm>
          <a:noFill/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F3930DF-C085-0847-BF01-DA4867E68298}"/>
                </a:ext>
              </a:extLst>
            </p:cNvPr>
            <p:cNvCxnSpPr/>
            <p:nvPr/>
          </p:nvCxnSpPr>
          <p:spPr>
            <a:xfrm>
              <a:off x="6248400" y="2133600"/>
              <a:ext cx="0" cy="762000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3D4531-A908-514E-8C03-F94661F9715F}"/>
                </a:ext>
              </a:extLst>
            </p:cNvPr>
            <p:cNvCxnSpPr/>
            <p:nvPr/>
          </p:nvCxnSpPr>
          <p:spPr>
            <a:xfrm>
              <a:off x="64008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4D0BB8-D1EA-B34E-8938-ACA84FB0CBBE}"/>
                </a:ext>
              </a:extLst>
            </p:cNvPr>
            <p:cNvCxnSpPr/>
            <p:nvPr/>
          </p:nvCxnSpPr>
          <p:spPr>
            <a:xfrm>
              <a:off x="65532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8F1B95-42E0-0C4E-8072-ADC9518601ED}"/>
                </a:ext>
              </a:extLst>
            </p:cNvPr>
            <p:cNvCxnSpPr/>
            <p:nvPr/>
          </p:nvCxnSpPr>
          <p:spPr>
            <a:xfrm>
              <a:off x="6705600" y="2133600"/>
              <a:ext cx="0" cy="762000"/>
            </a:xfrm>
            <a:prstGeom prst="straightConnector1">
              <a:avLst/>
            </a:prstGeom>
            <a:grpFill/>
            <a:ln w="28575"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4806C-8F95-B940-BE8F-D820A084D894}"/>
              </a:ext>
            </a:extLst>
          </p:cNvPr>
          <p:cNvGrpSpPr/>
          <p:nvPr/>
        </p:nvGrpSpPr>
        <p:grpSpPr>
          <a:xfrm>
            <a:off x="2402840" y="775289"/>
            <a:ext cx="7374835" cy="1358896"/>
            <a:chOff x="756920" y="1000977"/>
            <a:chExt cx="7374835" cy="1358896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C29DD7-20AF-754C-A794-7E096D59635D}"/>
                </a:ext>
              </a:extLst>
            </p:cNvPr>
            <p:cNvSpPr txBox="1"/>
            <p:nvPr/>
          </p:nvSpPr>
          <p:spPr>
            <a:xfrm>
              <a:off x="1205619" y="1570022"/>
              <a:ext cx="1374909" cy="58477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Material properties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6CB2B2-987F-A141-927D-8E879B3CCF56}"/>
                </a:ext>
              </a:extLst>
            </p:cNvPr>
            <p:cNvSpPr txBox="1"/>
            <p:nvPr/>
          </p:nvSpPr>
          <p:spPr>
            <a:xfrm>
              <a:off x="3309950" y="1570021"/>
              <a:ext cx="1292092" cy="58477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RVE Geometry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325CF9-33FA-EA4C-9D6B-7365CFF95C88}"/>
                </a:ext>
              </a:extLst>
            </p:cNvPr>
            <p:cNvSpPr txBox="1"/>
            <p:nvPr/>
          </p:nvSpPr>
          <p:spPr>
            <a:xfrm>
              <a:off x="5258464" y="1561055"/>
              <a:ext cx="2147294" cy="58477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Boundary conditions </a:t>
              </a:r>
            </a:p>
            <a:p>
              <a:r>
                <a:rPr lang="en-US" sz="1600" dirty="0"/>
                <a:t>&amp; Loading paths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D73A92-B601-1F48-86A9-3DB186245B7F}"/>
                </a:ext>
              </a:extLst>
            </p:cNvPr>
            <p:cNvSpPr txBox="1"/>
            <p:nvPr/>
          </p:nvSpPr>
          <p:spPr>
            <a:xfrm>
              <a:off x="2796432" y="1631575"/>
              <a:ext cx="37061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1C1AD1-C1FA-C649-9A78-2F66D7BB3A2E}"/>
                </a:ext>
              </a:extLst>
            </p:cNvPr>
            <p:cNvSpPr txBox="1"/>
            <p:nvPr/>
          </p:nvSpPr>
          <p:spPr>
            <a:xfrm>
              <a:off x="4788177" y="1631575"/>
              <a:ext cx="37061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6B76B2-3CCB-D74C-8AF9-09317738F9F8}"/>
                </a:ext>
              </a:extLst>
            </p:cNvPr>
            <p:cNvSpPr txBox="1"/>
            <p:nvPr/>
          </p:nvSpPr>
          <p:spPr>
            <a:xfrm>
              <a:off x="1999099" y="1081155"/>
              <a:ext cx="4890476" cy="369332"/>
            </a:xfrm>
            <a:prstGeom prst="rect">
              <a:avLst/>
            </a:prstGeom>
            <a:grp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RVE Preprocessing tools: </a:t>
              </a:r>
              <a:r>
                <a:rPr lang="en-US" dirty="0"/>
                <a:t>design of experiment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E17E37-E6ED-F84B-9040-1DF6436BDD64}"/>
                </a:ext>
              </a:extLst>
            </p:cNvPr>
            <p:cNvSpPr/>
            <p:nvPr/>
          </p:nvSpPr>
          <p:spPr>
            <a:xfrm>
              <a:off x="756920" y="1000977"/>
              <a:ext cx="7374835" cy="1358896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217BA1-DD0F-DD40-830B-5185FC444CD6}"/>
              </a:ext>
            </a:extLst>
          </p:cNvPr>
          <p:cNvSpPr txBox="1"/>
          <p:nvPr/>
        </p:nvSpPr>
        <p:spPr>
          <a:xfrm>
            <a:off x="7339721" y="4992557"/>
            <a:ext cx="258180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Machine learning for material modeling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3CE0FA-CA57-564D-9277-B97E3EA99F82}"/>
              </a:ext>
            </a:extLst>
          </p:cNvPr>
          <p:cNvCxnSpPr>
            <a:cxnSpLocks/>
          </p:cNvCxnSpPr>
          <p:nvPr/>
        </p:nvCxnSpPr>
        <p:spPr>
          <a:xfrm flipV="1">
            <a:off x="2098096" y="5723292"/>
            <a:ext cx="580368" cy="1"/>
          </a:xfrm>
          <a:prstGeom prst="straightConnector1">
            <a:avLst/>
          </a:prstGeom>
          <a:ln w="28575"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D425658-B1B7-3741-A49E-5A052D0A1E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87291" y="5033578"/>
            <a:ext cx="1177109" cy="21544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B49CE91-8CE6-FB40-AAA0-AA5E6F76676E}"/>
              </a:ext>
            </a:extLst>
          </p:cNvPr>
          <p:cNvCxnSpPr>
            <a:cxnSpLocks/>
          </p:cNvCxnSpPr>
          <p:nvPr/>
        </p:nvCxnSpPr>
        <p:spPr>
          <a:xfrm flipV="1">
            <a:off x="6087291" y="5383743"/>
            <a:ext cx="1177109" cy="339549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8A33AEB-E3D5-A444-8BC7-3B686BDBFBEC}"/>
              </a:ext>
            </a:extLst>
          </p:cNvPr>
          <p:cNvSpPr/>
          <p:nvPr/>
        </p:nvSpPr>
        <p:spPr>
          <a:xfrm>
            <a:off x="2402840" y="4371564"/>
            <a:ext cx="7848600" cy="16958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AB97A7-962E-BA47-86ED-811FEB8166EA}"/>
              </a:ext>
            </a:extLst>
          </p:cNvPr>
          <p:cNvSpPr txBox="1"/>
          <p:nvPr/>
        </p:nvSpPr>
        <p:spPr>
          <a:xfrm>
            <a:off x="5153541" y="4429320"/>
            <a:ext cx="186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Material informatics</a:t>
            </a: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800509-7D91-DD4C-AD59-EB8C9977E27C}"/>
              </a:ext>
            </a:extLst>
          </p:cNvPr>
          <p:cNvSpPr txBox="1"/>
          <p:nvPr/>
        </p:nvSpPr>
        <p:spPr>
          <a:xfrm>
            <a:off x="2668844" y="5538626"/>
            <a:ext cx="341844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Experimental testing data</a:t>
            </a:r>
          </a:p>
        </p:txBody>
      </p:sp>
    </p:spTree>
    <p:extLst>
      <p:ext uri="{BB962C8B-B14F-4D97-AF65-F5344CB8AC3E}">
        <p14:creationId xmlns:p14="http://schemas.microsoft.com/office/powerpoint/2010/main" val="18245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32" grpId="0" animBg="1"/>
      <p:bldP spid="33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2F77AF-19D9-2F4D-B1C2-7775BDE2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881690" y="2775907"/>
            <a:ext cx="1501609" cy="1127876"/>
          </a:xfrm>
          <a:prstGeom prst="rect">
            <a:avLst/>
          </a:prstGeom>
        </p:spPr>
      </p:pic>
      <p:pic>
        <p:nvPicPr>
          <p:cNvPr id="5" name="Picture 36" descr="C:\Users\Wei\Desktop\Dyna\234DZeng\jpg\Models.jpg">
            <a:extLst>
              <a:ext uri="{FF2B5EF4-FFF2-40B4-BE49-F238E27FC236}">
                <a16:creationId xmlns:a16="http://schemas.microsoft.com/office/drawing/2014/main" id="{84DFBB1D-2EB9-DB4C-9ECA-E6CD67BD8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10" y="3523823"/>
            <a:ext cx="1148095" cy="7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E58D7-E7DD-E045-9D8A-2BEEEC46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70" y="3584471"/>
            <a:ext cx="883029" cy="8461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5AFCB-0FF7-074E-A9CA-AC9E6374EB5C}"/>
              </a:ext>
            </a:extLst>
          </p:cNvPr>
          <p:cNvSpPr/>
          <p:nvPr/>
        </p:nvSpPr>
        <p:spPr>
          <a:xfrm>
            <a:off x="1824300" y="2267235"/>
            <a:ext cx="1375606" cy="2173290"/>
          </a:xfrm>
          <a:prstGeom prst="rect">
            <a:avLst/>
          </a:prstGeom>
          <a:noFill/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tx2"/>
                </a:solidFill>
              </a:rPr>
              <a:t>Constituent properties</a:t>
            </a: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EBF773E0-44B1-2D4B-9D62-29C63107C122}"/>
              </a:ext>
            </a:extLst>
          </p:cNvPr>
          <p:cNvSpPr txBox="1"/>
          <p:nvPr/>
        </p:nvSpPr>
        <p:spPr>
          <a:xfrm>
            <a:off x="2022732" y="1908331"/>
            <a:ext cx="9893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5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Nanoscale</a:t>
            </a:r>
          </a:p>
        </p:txBody>
      </p:sp>
      <p:pic>
        <p:nvPicPr>
          <p:cNvPr id="9" name="Picture 6" descr="http://web-japan.org/trends/11_sci-tech/images/scia120329_2.jpg">
            <a:extLst>
              <a:ext uri="{FF2B5EF4-FFF2-40B4-BE49-F238E27FC236}">
                <a16:creationId xmlns:a16="http://schemas.microsoft.com/office/drawing/2014/main" id="{D9C0955A-D16F-3243-A5EA-1ED67908D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7253" b="12233"/>
          <a:stretch/>
        </p:blipFill>
        <p:spPr bwMode="auto">
          <a:xfrm>
            <a:off x="2091183" y="2844810"/>
            <a:ext cx="837746" cy="7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86192-71CA-3E4D-B55E-0C40FFDDE76E}"/>
              </a:ext>
            </a:extLst>
          </p:cNvPr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60756" r="64086" b="25772"/>
          <a:stretch/>
        </p:blipFill>
        <p:spPr bwMode="auto">
          <a:xfrm>
            <a:off x="3410589" y="2760777"/>
            <a:ext cx="1160621" cy="799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8DB91-EF08-254F-BCBB-849C446CAE15}"/>
              </a:ext>
            </a:extLst>
          </p:cNvPr>
          <p:cNvCxnSpPr>
            <a:stCxn id="27" idx="2"/>
          </p:cNvCxnSpPr>
          <p:nvPr/>
        </p:nvCxnSpPr>
        <p:spPr>
          <a:xfrm flipH="1">
            <a:off x="3218194" y="2985196"/>
            <a:ext cx="982120" cy="1461264"/>
          </a:xfrm>
          <a:prstGeom prst="line">
            <a:avLst/>
          </a:prstGeom>
          <a:ln w="19050" cmpd="sng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B82DD-3111-D34D-806A-C4C4287A8BFA}"/>
              </a:ext>
            </a:extLst>
          </p:cNvPr>
          <p:cNvSpPr/>
          <p:nvPr/>
        </p:nvSpPr>
        <p:spPr>
          <a:xfrm>
            <a:off x="4135172" y="2885710"/>
            <a:ext cx="130284" cy="99487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FA6131-B3A5-4F4C-9B11-F6460DA8E12F}"/>
              </a:ext>
            </a:extLst>
          </p:cNvPr>
          <p:cNvCxnSpPr>
            <a:stCxn id="27" idx="0"/>
          </p:cNvCxnSpPr>
          <p:nvPr/>
        </p:nvCxnSpPr>
        <p:spPr>
          <a:xfrm flipH="1" flipV="1">
            <a:off x="3218194" y="2257011"/>
            <a:ext cx="982120" cy="628698"/>
          </a:xfrm>
          <a:prstGeom prst="line">
            <a:avLst/>
          </a:prstGeom>
          <a:ln w="19050" cmpd="sng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6F22FC-584B-B349-8396-F9DBCABE6C22}"/>
              </a:ext>
            </a:extLst>
          </p:cNvPr>
          <p:cNvSpPr txBox="1"/>
          <p:nvPr/>
        </p:nvSpPr>
        <p:spPr>
          <a:xfrm>
            <a:off x="3475243" y="1913249"/>
            <a:ext cx="1182323" cy="32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5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Microscale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D86D1-C513-E54B-B3E3-4B11B27DDED1}"/>
              </a:ext>
            </a:extLst>
          </p:cNvPr>
          <p:cNvSpPr/>
          <p:nvPr/>
        </p:nvSpPr>
        <p:spPr>
          <a:xfrm>
            <a:off x="3320318" y="2282314"/>
            <a:ext cx="1400818" cy="2173290"/>
          </a:xfrm>
          <a:prstGeom prst="rect">
            <a:avLst/>
          </a:prstGeom>
          <a:noFill/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tx2"/>
                </a:solidFill>
              </a:rPr>
              <a:t>Aligned fibers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741F7B-FCC6-2B47-894C-0478EF72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9995" y="3584997"/>
            <a:ext cx="778292" cy="76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54">
            <a:extLst>
              <a:ext uri="{FF2B5EF4-FFF2-40B4-BE49-F238E27FC236}">
                <a16:creationId xmlns:a16="http://schemas.microsoft.com/office/drawing/2014/main" id="{2DC1ED8A-1D17-1E4A-91B9-7B3FC4B3130C}"/>
              </a:ext>
            </a:extLst>
          </p:cNvPr>
          <p:cNvSpPr txBox="1"/>
          <p:nvPr/>
        </p:nvSpPr>
        <p:spPr>
          <a:xfrm>
            <a:off x="5263596" y="1895790"/>
            <a:ext cx="1238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5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Mesoscale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5E6665-EED6-1048-A3F8-CA24C3E60B90}"/>
              </a:ext>
            </a:extLst>
          </p:cNvPr>
          <p:cNvSpPr/>
          <p:nvPr/>
        </p:nvSpPr>
        <p:spPr>
          <a:xfrm>
            <a:off x="4834784" y="2266155"/>
            <a:ext cx="2095890" cy="2173290"/>
          </a:xfrm>
          <a:prstGeom prst="rect">
            <a:avLst/>
          </a:prstGeom>
          <a:noFill/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tx2"/>
                </a:solidFill>
              </a:rPr>
              <a:t>Complex fiber orientations</a:t>
            </a:r>
          </a:p>
        </p:txBody>
      </p:sp>
      <p:pic>
        <p:nvPicPr>
          <p:cNvPr id="19" name="Picture 10" descr="composite SMC : matrice polymère polyester chargée en carbonate &#10;   de calcium + fibres de verre">
            <a:extLst>
              <a:ext uri="{FF2B5EF4-FFF2-40B4-BE49-F238E27FC236}">
                <a16:creationId xmlns:a16="http://schemas.microsoft.com/office/drawing/2014/main" id="{2CB5167D-5AAD-1044-B4C4-99C62C6A7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4" b="20418"/>
          <a:stretch/>
        </p:blipFill>
        <p:spPr bwMode="auto">
          <a:xfrm>
            <a:off x="4963441" y="2804436"/>
            <a:ext cx="864505" cy="6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E02D1C-52C5-DA40-B018-3596AA114C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03" y="3585120"/>
            <a:ext cx="876401" cy="735263"/>
          </a:xfrm>
          <a:prstGeom prst="rect">
            <a:avLst/>
          </a:prstGeom>
        </p:spPr>
      </p:pic>
      <p:pic>
        <p:nvPicPr>
          <p:cNvPr id="21" name="Picture 20" descr="http://cdn.fibreglast.com/images/uploads/01069_twill_weave_carbon_fiber_fabric_large.jpg">
            <a:extLst>
              <a:ext uri="{FF2B5EF4-FFF2-40B4-BE49-F238E27FC236}">
                <a16:creationId xmlns:a16="http://schemas.microsoft.com/office/drawing/2014/main" id="{E60010BD-9D74-884D-B3CC-1511BAA85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865" r="69619" b="43062"/>
          <a:stretch/>
        </p:blipFill>
        <p:spPr bwMode="auto">
          <a:xfrm>
            <a:off x="5932849" y="2788067"/>
            <a:ext cx="901554" cy="6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125E6-DE3E-B34C-8613-066DEB009031}"/>
              </a:ext>
            </a:extLst>
          </p:cNvPr>
          <p:cNvSpPr/>
          <p:nvPr/>
        </p:nvSpPr>
        <p:spPr>
          <a:xfrm>
            <a:off x="6299618" y="2937190"/>
            <a:ext cx="114300" cy="114300"/>
          </a:xfrm>
          <a:prstGeom prst="rect">
            <a:avLst/>
          </a:prstGeom>
          <a:noFill/>
          <a:ln w="1905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410C17-5A10-1242-913D-003BF1CD394C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4721136" y="2282314"/>
            <a:ext cx="1635633" cy="654876"/>
          </a:xfrm>
          <a:prstGeom prst="line">
            <a:avLst/>
          </a:prstGeom>
          <a:ln w="19050" cmpd="sng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A4ADE3-54B6-974F-A8EC-B1D36D76E6AB}"/>
              </a:ext>
            </a:extLst>
          </p:cNvPr>
          <p:cNvCxnSpPr>
            <a:stCxn id="38" idx="2"/>
          </p:cNvCxnSpPr>
          <p:nvPr/>
        </p:nvCxnSpPr>
        <p:spPr>
          <a:xfrm flipH="1">
            <a:off x="4719966" y="3051490"/>
            <a:ext cx="1636803" cy="1404114"/>
          </a:xfrm>
          <a:prstGeom prst="line">
            <a:avLst/>
          </a:prstGeom>
          <a:ln w="19050" cmpd="sng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C22E924-2ACB-A645-9077-2EE4CD3752E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6872" y="2745416"/>
            <a:ext cx="1597640" cy="73920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042947-4203-AF4D-A651-86116F6DDE07}"/>
              </a:ext>
            </a:extLst>
          </p:cNvPr>
          <p:cNvSpPr/>
          <p:nvPr/>
        </p:nvSpPr>
        <p:spPr>
          <a:xfrm>
            <a:off x="7035345" y="2255710"/>
            <a:ext cx="1696885" cy="2165779"/>
          </a:xfrm>
          <a:prstGeom prst="rect">
            <a:avLst/>
          </a:prstGeom>
          <a:noFill/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tx2"/>
                </a:solidFill>
              </a:rPr>
              <a:t>Lay-ups/ Laminates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EBD59-048D-724B-B218-FA9276FD07D6}"/>
              </a:ext>
            </a:extLst>
          </p:cNvPr>
          <p:cNvSpPr/>
          <p:nvPr/>
        </p:nvSpPr>
        <p:spPr>
          <a:xfrm>
            <a:off x="7899820" y="3170066"/>
            <a:ext cx="114300" cy="114300"/>
          </a:xfrm>
          <a:prstGeom prst="rect">
            <a:avLst/>
          </a:prstGeom>
          <a:noFill/>
          <a:ln w="19050" cmpd="sng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BD7C70-4D30-C840-B688-02C6421C65AB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968582" y="2294194"/>
            <a:ext cx="988389" cy="875873"/>
          </a:xfrm>
          <a:prstGeom prst="line">
            <a:avLst/>
          </a:prstGeom>
          <a:ln w="19050" cmpd="sng">
            <a:solidFill>
              <a:srgbClr val="FF3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55">
            <a:extLst>
              <a:ext uri="{FF2B5EF4-FFF2-40B4-BE49-F238E27FC236}">
                <a16:creationId xmlns:a16="http://schemas.microsoft.com/office/drawing/2014/main" id="{C51D78A5-F9FC-6048-A22E-BC44D304B5D3}"/>
              </a:ext>
            </a:extLst>
          </p:cNvPr>
          <p:cNvSpPr txBox="1"/>
          <p:nvPr/>
        </p:nvSpPr>
        <p:spPr>
          <a:xfrm>
            <a:off x="7233465" y="1893344"/>
            <a:ext cx="1300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5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Macroscale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8C5CD8-A206-4F43-AB54-0A47EA451FBC}"/>
              </a:ext>
            </a:extLst>
          </p:cNvPr>
          <p:cNvCxnSpPr>
            <a:stCxn id="43" idx="2"/>
          </p:cNvCxnSpPr>
          <p:nvPr/>
        </p:nvCxnSpPr>
        <p:spPr>
          <a:xfrm flipH="1">
            <a:off x="6955932" y="3284367"/>
            <a:ext cx="1001039" cy="1146297"/>
          </a:xfrm>
          <a:prstGeom prst="line">
            <a:avLst/>
          </a:prstGeom>
          <a:ln w="19050" cmpd="sng">
            <a:solidFill>
              <a:srgbClr val="FF3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8F3E71-8B5C-EA48-8C85-11921823A4CD}"/>
              </a:ext>
            </a:extLst>
          </p:cNvPr>
          <p:cNvSpPr/>
          <p:nvPr/>
        </p:nvSpPr>
        <p:spPr>
          <a:xfrm>
            <a:off x="8847159" y="2264885"/>
            <a:ext cx="1473284" cy="2165779"/>
          </a:xfrm>
          <a:prstGeom prst="rect">
            <a:avLst/>
          </a:prstGeom>
          <a:noFill/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tx2"/>
                </a:solidFill>
              </a:rPr>
              <a:t>Final part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32" name="TextBox 55">
            <a:extLst>
              <a:ext uri="{FF2B5EF4-FFF2-40B4-BE49-F238E27FC236}">
                <a16:creationId xmlns:a16="http://schemas.microsoft.com/office/drawing/2014/main" id="{E9E012AC-4527-4144-B709-44590CE60AFF}"/>
              </a:ext>
            </a:extLst>
          </p:cNvPr>
          <p:cNvSpPr txBox="1"/>
          <p:nvPr/>
        </p:nvSpPr>
        <p:spPr>
          <a:xfrm>
            <a:off x="8970960" y="1917373"/>
            <a:ext cx="1304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5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Macroscale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191963-FD23-5A4D-8E89-B6A90433F91A}"/>
              </a:ext>
            </a:extLst>
          </p:cNvPr>
          <p:cNvSpPr/>
          <p:nvPr/>
        </p:nvSpPr>
        <p:spPr>
          <a:xfrm>
            <a:off x="9339648" y="3117275"/>
            <a:ext cx="114300" cy="114300"/>
          </a:xfrm>
          <a:prstGeom prst="rect">
            <a:avLst/>
          </a:prstGeom>
          <a:noFill/>
          <a:ln w="19050" cmpd="sng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405A9B-29FC-3C46-B9B5-871BDB6F6BD3}"/>
              </a:ext>
            </a:extLst>
          </p:cNvPr>
          <p:cNvCxnSpPr>
            <a:stCxn id="50" idx="0"/>
          </p:cNvCxnSpPr>
          <p:nvPr/>
        </p:nvCxnSpPr>
        <p:spPr>
          <a:xfrm flipH="1" flipV="1">
            <a:off x="8732340" y="2255709"/>
            <a:ext cx="664459" cy="861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A24B2-CD73-DC4F-AA2C-8486BA1DDF03}"/>
              </a:ext>
            </a:extLst>
          </p:cNvPr>
          <p:cNvCxnSpPr>
            <a:stCxn id="50" idx="2"/>
          </p:cNvCxnSpPr>
          <p:nvPr/>
        </p:nvCxnSpPr>
        <p:spPr>
          <a:xfrm flipH="1">
            <a:off x="8732340" y="3231575"/>
            <a:ext cx="664459" cy="11990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C9DE73-22EF-344E-819B-88BAC54B6A08}"/>
              </a:ext>
            </a:extLst>
          </p:cNvPr>
          <p:cNvCxnSpPr/>
          <p:nvPr/>
        </p:nvCxnSpPr>
        <p:spPr>
          <a:xfrm>
            <a:off x="2568125" y="4220761"/>
            <a:ext cx="499174" cy="0"/>
          </a:xfrm>
          <a:prstGeom prst="straightConnector1">
            <a:avLst/>
          </a:prstGeom>
          <a:ln w="127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5">
            <a:extLst>
              <a:ext uri="{FF2B5EF4-FFF2-40B4-BE49-F238E27FC236}">
                <a16:creationId xmlns:a16="http://schemas.microsoft.com/office/drawing/2014/main" id="{705FB197-7A69-D14E-8B4B-21122D58E441}"/>
              </a:ext>
            </a:extLst>
          </p:cNvPr>
          <p:cNvSpPr txBox="1"/>
          <p:nvPr/>
        </p:nvSpPr>
        <p:spPr>
          <a:xfrm>
            <a:off x="2065113" y="2849467"/>
            <a:ext cx="5160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7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 </a:t>
            </a:r>
            <a:r>
              <a:rPr lang="en-US" sz="800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µ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E75088-3B48-4748-BCF6-CFB19E82A710}"/>
              </a:ext>
            </a:extLst>
          </p:cNvPr>
          <p:cNvCxnSpPr/>
          <p:nvPr/>
        </p:nvCxnSpPr>
        <p:spPr>
          <a:xfrm>
            <a:off x="3892878" y="4321079"/>
            <a:ext cx="499174" cy="0"/>
          </a:xfrm>
          <a:prstGeom prst="straightConnector1">
            <a:avLst/>
          </a:prstGeom>
          <a:ln w="127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5">
            <a:extLst>
              <a:ext uri="{FF2B5EF4-FFF2-40B4-BE49-F238E27FC236}">
                <a16:creationId xmlns:a16="http://schemas.microsoft.com/office/drawing/2014/main" id="{E75390D4-2EDE-154A-A1A5-0D6F7903C3EA}"/>
              </a:ext>
            </a:extLst>
          </p:cNvPr>
          <p:cNvSpPr txBox="1"/>
          <p:nvPr/>
        </p:nvSpPr>
        <p:spPr>
          <a:xfrm>
            <a:off x="3980510" y="4118045"/>
            <a:ext cx="52937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70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 </a:t>
            </a:r>
            <a:r>
              <a:rPr lang="en-US" sz="800" b="1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µ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74A824-3A18-D343-894D-3A2C6FA759AB}"/>
              </a:ext>
            </a:extLst>
          </p:cNvPr>
          <p:cNvCxnSpPr/>
          <p:nvPr/>
        </p:nvCxnSpPr>
        <p:spPr>
          <a:xfrm>
            <a:off x="4046685" y="3494372"/>
            <a:ext cx="499174" cy="0"/>
          </a:xfrm>
          <a:prstGeom prst="straightConnector1">
            <a:avLst/>
          </a:prstGeom>
          <a:ln w="127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BE8641-F2BF-2E44-875F-7EE21B86FC5A}"/>
              </a:ext>
            </a:extLst>
          </p:cNvPr>
          <p:cNvSpPr txBox="1"/>
          <p:nvPr/>
        </p:nvSpPr>
        <p:spPr>
          <a:xfrm>
            <a:off x="4059205" y="3251860"/>
            <a:ext cx="557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60 </a:t>
            </a:r>
            <a:r>
              <a:rPr lang="en-US" sz="800" b="1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µ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C53EDF-AE11-6B49-9B1D-A5296F8D2544}"/>
              </a:ext>
            </a:extLst>
          </p:cNvPr>
          <p:cNvCxnSpPr/>
          <p:nvPr/>
        </p:nvCxnSpPr>
        <p:spPr>
          <a:xfrm>
            <a:off x="6317967" y="3437607"/>
            <a:ext cx="499174" cy="0"/>
          </a:xfrm>
          <a:prstGeom prst="straightConnector1">
            <a:avLst/>
          </a:prstGeom>
          <a:ln w="127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5">
            <a:extLst>
              <a:ext uri="{FF2B5EF4-FFF2-40B4-BE49-F238E27FC236}">
                <a16:creationId xmlns:a16="http://schemas.microsoft.com/office/drawing/2014/main" id="{77A1E019-E0E8-4846-A50F-2F8197547CE1}"/>
              </a:ext>
            </a:extLst>
          </p:cNvPr>
          <p:cNvSpPr txBox="1"/>
          <p:nvPr/>
        </p:nvSpPr>
        <p:spPr>
          <a:xfrm>
            <a:off x="6312724" y="3178210"/>
            <a:ext cx="557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20 </a:t>
            </a:r>
            <a:r>
              <a:rPr lang="en-US" sz="800" b="1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sp>
        <p:nvSpPr>
          <p:cNvPr id="44" name="TextBox 55">
            <a:extLst>
              <a:ext uri="{FF2B5EF4-FFF2-40B4-BE49-F238E27FC236}">
                <a16:creationId xmlns:a16="http://schemas.microsoft.com/office/drawing/2014/main" id="{5F33FFD0-3EB0-5140-9C01-1CCAF12A333D}"/>
              </a:ext>
            </a:extLst>
          </p:cNvPr>
          <p:cNvSpPr txBox="1"/>
          <p:nvPr/>
        </p:nvSpPr>
        <p:spPr>
          <a:xfrm>
            <a:off x="5162864" y="3128317"/>
            <a:ext cx="567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1 </a:t>
            </a:r>
            <a:r>
              <a:rPr lang="en-US" sz="800" b="1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B7AE47-4CDC-DF44-B04C-3B38DBD28609}"/>
              </a:ext>
            </a:extLst>
          </p:cNvPr>
          <p:cNvCxnSpPr/>
          <p:nvPr/>
        </p:nvCxnSpPr>
        <p:spPr>
          <a:xfrm>
            <a:off x="8116184" y="3461885"/>
            <a:ext cx="4991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5">
            <a:extLst>
              <a:ext uri="{FF2B5EF4-FFF2-40B4-BE49-F238E27FC236}">
                <a16:creationId xmlns:a16="http://schemas.microsoft.com/office/drawing/2014/main" id="{C1CC94E7-52C2-9A4F-8D9E-398AEBE319EE}"/>
              </a:ext>
            </a:extLst>
          </p:cNvPr>
          <p:cNvSpPr txBox="1"/>
          <p:nvPr/>
        </p:nvSpPr>
        <p:spPr>
          <a:xfrm>
            <a:off x="8087571" y="3267525"/>
            <a:ext cx="576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800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50</a:t>
            </a:r>
            <a:r>
              <a:rPr lang="en-US" sz="800" b="1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 </a:t>
            </a:r>
            <a:r>
              <a:rPr lang="en-US" sz="800" b="1" dirty="0">
                <a:ea typeface="Dotum" panose="020B0600000101010101" pitchFamily="34" charset="-127"/>
                <a:cs typeface="Segoe UI Light" panose="020B0502040204020203" pitchFamily="34" charset="0"/>
              </a:rPr>
              <a:t>c</a:t>
            </a:r>
            <a:r>
              <a:rPr lang="en-US" sz="800" b="1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0EF5A0-F75B-4149-BF15-61564C238A8C}"/>
              </a:ext>
            </a:extLst>
          </p:cNvPr>
          <p:cNvCxnSpPr/>
          <p:nvPr/>
        </p:nvCxnSpPr>
        <p:spPr>
          <a:xfrm>
            <a:off x="9759940" y="4243289"/>
            <a:ext cx="4991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5">
            <a:extLst>
              <a:ext uri="{FF2B5EF4-FFF2-40B4-BE49-F238E27FC236}">
                <a16:creationId xmlns:a16="http://schemas.microsoft.com/office/drawing/2014/main" id="{D9C255E2-3C8D-5542-9C58-ED06297859AF}"/>
              </a:ext>
            </a:extLst>
          </p:cNvPr>
          <p:cNvSpPr txBox="1"/>
          <p:nvPr/>
        </p:nvSpPr>
        <p:spPr>
          <a:xfrm>
            <a:off x="9785668" y="4048591"/>
            <a:ext cx="44771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800" b="1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0.6 m</a:t>
            </a:r>
          </a:p>
        </p:txBody>
      </p:sp>
      <p:cxnSp>
        <p:nvCxnSpPr>
          <p:cNvPr id="49" name="Straight Arrow Connector 77">
            <a:extLst>
              <a:ext uri="{FF2B5EF4-FFF2-40B4-BE49-F238E27FC236}">
                <a16:creationId xmlns:a16="http://schemas.microsoft.com/office/drawing/2014/main" id="{32BEDDE8-1F99-6447-8BFF-6AD4836C961B}"/>
              </a:ext>
            </a:extLst>
          </p:cNvPr>
          <p:cNvCxnSpPr/>
          <p:nvPr/>
        </p:nvCxnSpPr>
        <p:spPr>
          <a:xfrm>
            <a:off x="6301614" y="4223566"/>
            <a:ext cx="499174" cy="0"/>
          </a:xfrm>
          <a:prstGeom prst="straightConnector1">
            <a:avLst/>
          </a:prstGeom>
          <a:ln w="127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5">
            <a:extLst>
              <a:ext uri="{FF2B5EF4-FFF2-40B4-BE49-F238E27FC236}">
                <a16:creationId xmlns:a16="http://schemas.microsoft.com/office/drawing/2014/main" id="{929D59AD-0F38-FD44-A0AC-ABF39EF1E62F}"/>
              </a:ext>
            </a:extLst>
          </p:cNvPr>
          <p:cNvSpPr txBox="1"/>
          <p:nvPr/>
        </p:nvSpPr>
        <p:spPr>
          <a:xfrm>
            <a:off x="6330901" y="4008122"/>
            <a:ext cx="52937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5 </a:t>
            </a:r>
            <a:r>
              <a:rPr lang="en-US" sz="800" b="1" dirty="0">
                <a:solidFill>
                  <a:srgbClr val="FFFFFF"/>
                </a:solidFill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  <a:r>
              <a:rPr lang="en-US" sz="800" b="1" dirty="0">
                <a:solidFill>
                  <a:srgbClr val="FFFFFF"/>
                </a:solidFill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cxnSp>
        <p:nvCxnSpPr>
          <p:cNvPr id="51" name="Straight Arrow Connector 77">
            <a:extLst>
              <a:ext uri="{FF2B5EF4-FFF2-40B4-BE49-F238E27FC236}">
                <a16:creationId xmlns:a16="http://schemas.microsoft.com/office/drawing/2014/main" id="{B4B26CEC-9394-5C42-AB66-EFCC43C64A8C}"/>
              </a:ext>
            </a:extLst>
          </p:cNvPr>
          <p:cNvCxnSpPr/>
          <p:nvPr/>
        </p:nvCxnSpPr>
        <p:spPr>
          <a:xfrm>
            <a:off x="5291823" y="4303280"/>
            <a:ext cx="4991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5">
            <a:extLst>
              <a:ext uri="{FF2B5EF4-FFF2-40B4-BE49-F238E27FC236}">
                <a16:creationId xmlns:a16="http://schemas.microsoft.com/office/drawing/2014/main" id="{8FD74D54-EC6B-8F48-80A4-D4DB3DC0B335}"/>
              </a:ext>
            </a:extLst>
          </p:cNvPr>
          <p:cNvSpPr txBox="1"/>
          <p:nvPr/>
        </p:nvSpPr>
        <p:spPr>
          <a:xfrm>
            <a:off x="5293039" y="4104938"/>
            <a:ext cx="52937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800" b="1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30 </a:t>
            </a:r>
            <a:r>
              <a:rPr lang="en-US" sz="800" b="1" dirty="0"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  <a:r>
              <a:rPr lang="en-US" sz="800" b="1" dirty="0">
                <a:latin typeface="+mn-lt"/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</a:p>
        </p:txBody>
      </p:sp>
      <p:sp>
        <p:nvSpPr>
          <p:cNvPr id="53" name="矩形 3">
            <a:extLst>
              <a:ext uri="{FF2B5EF4-FFF2-40B4-BE49-F238E27FC236}">
                <a16:creationId xmlns:a16="http://schemas.microsoft.com/office/drawing/2014/main" id="{1AF8C8FA-DD57-CD4D-BB14-3979A30B4132}"/>
              </a:ext>
            </a:extLst>
          </p:cNvPr>
          <p:cNvSpPr/>
          <p:nvPr/>
        </p:nvSpPr>
        <p:spPr>
          <a:xfrm>
            <a:off x="2721900" y="4361416"/>
            <a:ext cx="42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a typeface="Dotum" panose="020B0600000101010101" pitchFamily="34" charset="-127"/>
                <a:cs typeface="Segoe UI Light" panose="020B0502040204020203" pitchFamily="34" charset="0"/>
              </a:rPr>
              <a:t>nm</a:t>
            </a:r>
            <a:endParaRPr lang="en-US" b="1" dirty="0">
              <a:ea typeface="Dotum" panose="020B0600000101010101" pitchFamily="34" charset="-127"/>
              <a:cs typeface="Segoe UI Light" panose="020B0502040204020203" pitchFamily="34" charset="0"/>
            </a:endParaRPr>
          </a:p>
        </p:txBody>
      </p:sp>
      <p:sp>
        <p:nvSpPr>
          <p:cNvPr id="54" name="矩形 73">
            <a:extLst>
              <a:ext uri="{FF2B5EF4-FFF2-40B4-BE49-F238E27FC236}">
                <a16:creationId xmlns:a16="http://schemas.microsoft.com/office/drawing/2014/main" id="{3171F6AD-4847-3E48-8F5E-8D01F5C61DCA}"/>
              </a:ext>
            </a:extLst>
          </p:cNvPr>
          <p:cNvSpPr/>
          <p:nvPr/>
        </p:nvSpPr>
        <p:spPr>
          <a:xfrm>
            <a:off x="4237234" y="4385239"/>
            <a:ext cx="431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a typeface="Dotum" panose="020B0600000101010101" pitchFamily="34" charset="-127"/>
                <a:cs typeface="Segoe UI Light" panose="020B0502040204020203" pitchFamily="34" charset="0"/>
              </a:rPr>
              <a:t>µm</a:t>
            </a:r>
            <a:endParaRPr lang="en-US" b="1" dirty="0">
              <a:ea typeface="Dotum" panose="020B0600000101010101" pitchFamily="34" charset="-127"/>
              <a:cs typeface="Segoe UI Light" panose="020B0502040204020203" pitchFamily="34" charset="0"/>
            </a:endParaRPr>
          </a:p>
        </p:txBody>
      </p:sp>
      <p:sp>
        <p:nvSpPr>
          <p:cNvPr id="55" name="矩形 74">
            <a:extLst>
              <a:ext uri="{FF2B5EF4-FFF2-40B4-BE49-F238E27FC236}">
                <a16:creationId xmlns:a16="http://schemas.microsoft.com/office/drawing/2014/main" id="{36664AA1-83C6-9B4E-A743-AEF2C4A4286A}"/>
              </a:ext>
            </a:extLst>
          </p:cNvPr>
          <p:cNvSpPr/>
          <p:nvPr/>
        </p:nvSpPr>
        <p:spPr>
          <a:xfrm>
            <a:off x="6463314" y="4364816"/>
            <a:ext cx="476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a typeface="Dotum" panose="020B0600000101010101" pitchFamily="34" charset="-127"/>
                <a:cs typeface="Segoe UI Light" panose="020B0502040204020203" pitchFamily="34" charset="0"/>
              </a:rPr>
              <a:t>mm</a:t>
            </a:r>
            <a:endParaRPr lang="en-US" b="1" dirty="0">
              <a:ea typeface="Dotum" panose="020B0600000101010101" pitchFamily="34" charset="-127"/>
              <a:cs typeface="Segoe UI Light" panose="020B0502040204020203" pitchFamily="34" charset="0"/>
            </a:endParaRPr>
          </a:p>
        </p:txBody>
      </p:sp>
      <p:sp>
        <p:nvSpPr>
          <p:cNvPr id="56" name="矩形 79">
            <a:extLst>
              <a:ext uri="{FF2B5EF4-FFF2-40B4-BE49-F238E27FC236}">
                <a16:creationId xmlns:a16="http://schemas.microsoft.com/office/drawing/2014/main" id="{FCFCFFEC-AA70-AD42-BCBA-3637BBD51D71}"/>
              </a:ext>
            </a:extLst>
          </p:cNvPr>
          <p:cNvSpPr/>
          <p:nvPr/>
        </p:nvSpPr>
        <p:spPr>
          <a:xfrm>
            <a:off x="8362475" y="438381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a typeface="Dotum" panose="020B0600000101010101" pitchFamily="34" charset="-127"/>
                <a:cs typeface="Segoe UI Light" panose="020B0502040204020203" pitchFamily="34" charset="0"/>
              </a:rPr>
              <a:t>cm</a:t>
            </a:r>
            <a:endParaRPr lang="en-US" b="1" dirty="0">
              <a:ea typeface="Dotum" panose="020B0600000101010101" pitchFamily="34" charset="-127"/>
              <a:cs typeface="Segoe UI Light" panose="020B0502040204020203" pitchFamily="34" charset="0"/>
            </a:endParaRPr>
          </a:p>
        </p:txBody>
      </p:sp>
      <p:sp>
        <p:nvSpPr>
          <p:cNvPr id="57" name="矩形 84">
            <a:extLst>
              <a:ext uri="{FF2B5EF4-FFF2-40B4-BE49-F238E27FC236}">
                <a16:creationId xmlns:a16="http://schemas.microsoft.com/office/drawing/2014/main" id="{135E96C7-29A5-D547-AB02-50EF4DFA65CD}"/>
              </a:ext>
            </a:extLst>
          </p:cNvPr>
          <p:cNvSpPr/>
          <p:nvPr/>
        </p:nvSpPr>
        <p:spPr>
          <a:xfrm>
            <a:off x="10041566" y="4352644"/>
            <a:ext cx="330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a typeface="Dotum" panose="020B0600000101010101" pitchFamily="34" charset="-127"/>
                <a:cs typeface="Segoe UI Light" panose="020B0502040204020203" pitchFamily="34" charset="0"/>
              </a:rPr>
              <a:t>m</a:t>
            </a:r>
            <a:endParaRPr lang="en-US" b="1" dirty="0">
              <a:ea typeface="Dotum" panose="020B0600000101010101" pitchFamily="34" charset="-127"/>
              <a:cs typeface="Segoe UI Light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8B34531-B8BD-0345-A2A1-A1281F1626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55015" b="12209"/>
          <a:stretch/>
        </p:blipFill>
        <p:spPr>
          <a:xfrm>
            <a:off x="2048537" y="3708829"/>
            <a:ext cx="937765" cy="6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2" grpId="0" animBg="1"/>
      <p:bldP spid="26" grpId="0" animBg="1"/>
      <p:bldP spid="27" grpId="0" animBg="1"/>
      <p:bldP spid="29" grpId="0"/>
      <p:bldP spid="31" grpId="0" animBg="1"/>
      <p:bldP spid="32" grpId="0"/>
      <p:bldP spid="33" grpId="0" animBg="1"/>
      <p:bldP spid="43" grpId="0"/>
      <p:bldP spid="44" grpId="0"/>
      <p:bldP spid="46" grpId="0"/>
      <p:bldP spid="48" grpId="0"/>
      <p:bldP spid="50" grpId="0"/>
      <p:bldP spid="52" grpId="0"/>
      <p:bldP spid="55" grpId="0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6DF03F-5D3B-5E46-A399-BCF77974AD9A}"/>
              </a:ext>
            </a:extLst>
          </p:cNvPr>
          <p:cNvGrpSpPr/>
          <p:nvPr/>
        </p:nvGrpSpPr>
        <p:grpSpPr>
          <a:xfrm>
            <a:off x="1881554" y="1311286"/>
            <a:ext cx="2925787" cy="1740932"/>
            <a:chOff x="152400" y="1692402"/>
            <a:chExt cx="2925787" cy="17409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F5DB00-F63A-FC48-A2EE-20A52716B19C}"/>
                </a:ext>
              </a:extLst>
            </p:cNvPr>
            <p:cNvSpPr/>
            <p:nvPr/>
          </p:nvSpPr>
          <p:spPr>
            <a:xfrm>
              <a:off x="152400" y="3109555"/>
              <a:ext cx="29257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lt"/>
                </a:rPr>
                <a:t> styrene butadience rubbers </a:t>
              </a:r>
              <a:r>
                <a:rPr lang="en-US" altLang="zh-CN" sz="1400" dirty="0">
                  <a:latin typeface="+mn-lt"/>
                </a:rPr>
                <a:t>(SBR)</a:t>
              </a:r>
              <a:endParaRPr lang="zh-CN" altLang="en-US" sz="1400" dirty="0"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D86B1-9D0A-9A47-A817-0A2CC3D3A59C}"/>
                </a:ext>
              </a:extLst>
            </p:cNvPr>
            <p:cNvSpPr txBox="1"/>
            <p:nvPr/>
          </p:nvSpPr>
          <p:spPr>
            <a:xfrm>
              <a:off x="472128" y="1692402"/>
              <a:ext cx="1518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Bulk polymer</a:t>
              </a:r>
              <a:endParaRPr lang="zh-CN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42EFB-EADB-8D42-8784-07567BCA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42" y="2076078"/>
              <a:ext cx="2530885" cy="10147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68736B-9A9D-974B-A289-659817FB016C}"/>
                </a:ext>
              </a:extLst>
            </p:cNvPr>
            <p:cNvSpPr/>
            <p:nvPr/>
          </p:nvSpPr>
          <p:spPr>
            <a:xfrm>
              <a:off x="202894" y="1692402"/>
              <a:ext cx="2796217" cy="17409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95119-7B11-754E-836B-7EAA0F53D8F6}"/>
              </a:ext>
            </a:extLst>
          </p:cNvPr>
          <p:cNvGrpSpPr/>
          <p:nvPr/>
        </p:nvGrpSpPr>
        <p:grpSpPr>
          <a:xfrm>
            <a:off x="5077876" y="1311286"/>
            <a:ext cx="1985278" cy="1724930"/>
            <a:chOff x="3348722" y="1676400"/>
            <a:chExt cx="1985278" cy="1740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47B02-B0A1-3A4C-A055-95C0E8FDF772}"/>
                </a:ext>
              </a:extLst>
            </p:cNvPr>
            <p:cNvSpPr txBox="1"/>
            <p:nvPr/>
          </p:nvSpPr>
          <p:spPr>
            <a:xfrm>
              <a:off x="3619006" y="1680734"/>
              <a:ext cx="1351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Nano-fillers</a:t>
              </a:r>
              <a:endParaRPr lang="zh-CN" altLang="en-US" dirty="0"/>
            </a:p>
          </p:txBody>
        </p:sp>
        <p:pic>
          <p:nvPicPr>
            <p:cNvPr id="11" name="Picture 4" descr="http://www.quadra.ca/uploadedImages/Content/Industries/CASE/Activated%20Carbon%20Image%20000014241162%20Med.jpg">
              <a:extLst>
                <a:ext uri="{FF2B5EF4-FFF2-40B4-BE49-F238E27FC236}">
                  <a16:creationId xmlns:a16="http://schemas.microsoft.com/office/drawing/2014/main" id="{F64A2B8B-907A-8C4C-985B-68197D50D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722" y="2050834"/>
              <a:ext cx="1897336" cy="10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3816AF-F30B-D946-8EC7-B3819F5349E4}"/>
                </a:ext>
              </a:extLst>
            </p:cNvPr>
            <p:cNvSpPr/>
            <p:nvPr/>
          </p:nvSpPr>
          <p:spPr>
            <a:xfrm>
              <a:off x="3348722" y="3077280"/>
              <a:ext cx="19852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+mn-lt"/>
                </a:rPr>
                <a:t>Carbon black (~30nm)</a:t>
              </a:r>
              <a:endParaRPr lang="zh-CN" altLang="en-US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127623-DB18-0B44-9B2D-C4E6DD358161}"/>
                </a:ext>
              </a:extLst>
            </p:cNvPr>
            <p:cNvSpPr/>
            <p:nvPr/>
          </p:nvSpPr>
          <p:spPr>
            <a:xfrm>
              <a:off x="3373046" y="1676400"/>
              <a:ext cx="1960954" cy="1740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436F8C-4B7B-A544-A824-86941AE5089A}"/>
              </a:ext>
            </a:extLst>
          </p:cNvPr>
          <p:cNvGrpSpPr/>
          <p:nvPr/>
        </p:nvGrpSpPr>
        <p:grpSpPr>
          <a:xfrm>
            <a:off x="2877933" y="3619821"/>
            <a:ext cx="3396496" cy="1772121"/>
            <a:chOff x="5823704" y="1687675"/>
            <a:chExt cx="3396496" cy="1772121"/>
          </a:xfrm>
        </p:grpSpPr>
        <p:pic>
          <p:nvPicPr>
            <p:cNvPr id="15" name="Picture 6" descr="http://www.rubberthemovie.com/images/photos/photo_02.jpg">
              <a:extLst>
                <a:ext uri="{FF2B5EF4-FFF2-40B4-BE49-F238E27FC236}">
                  <a16:creationId xmlns:a16="http://schemas.microsoft.com/office/drawing/2014/main" id="{5294E321-68C8-AB49-BA94-EDC8DB8251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73" t="14597" b="7555"/>
            <a:stretch/>
          </p:blipFill>
          <p:spPr bwMode="auto">
            <a:xfrm>
              <a:off x="6107231" y="2114488"/>
              <a:ext cx="1140111" cy="107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4">
              <a:extLst>
                <a:ext uri="{FF2B5EF4-FFF2-40B4-BE49-F238E27FC236}">
                  <a16:creationId xmlns:a16="http://schemas.microsoft.com/office/drawing/2014/main" id="{9990023F-B53D-8746-926D-D32EC1F8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070" y="2082004"/>
              <a:ext cx="1108448" cy="110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5309AC-C1FE-F848-B116-5ECBBDC718C4}"/>
                </a:ext>
              </a:extLst>
            </p:cNvPr>
            <p:cNvSpPr/>
            <p:nvPr/>
          </p:nvSpPr>
          <p:spPr>
            <a:xfrm>
              <a:off x="6869231" y="2705304"/>
              <a:ext cx="134131" cy="1341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08773B-B484-F84D-B7BD-72376C082E5D}"/>
                </a:ext>
              </a:extLst>
            </p:cNvPr>
            <p:cNvCxnSpPr/>
            <p:nvPr/>
          </p:nvCxnSpPr>
          <p:spPr>
            <a:xfrm flipV="1">
              <a:off x="7008478" y="2101307"/>
              <a:ext cx="664439" cy="6109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FAB9FF-6EBA-5E4A-A7C2-34993F475488}"/>
                </a:ext>
              </a:extLst>
            </p:cNvPr>
            <p:cNvCxnSpPr/>
            <p:nvPr/>
          </p:nvCxnSpPr>
          <p:spPr>
            <a:xfrm>
              <a:off x="7028803" y="2866345"/>
              <a:ext cx="657267" cy="3184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060FE1-A207-9F4C-988A-1DA85CECE162}"/>
                </a:ext>
              </a:extLst>
            </p:cNvPr>
            <p:cNvSpPr txBox="1"/>
            <p:nvPr/>
          </p:nvSpPr>
          <p:spPr>
            <a:xfrm>
              <a:off x="5842352" y="1687675"/>
              <a:ext cx="3377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Polymer nanocomposite (PNC)</a:t>
              </a:r>
              <a:endParaRPr lang="zh-CN" alt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03F89A-4A00-4244-B745-ACA315252862}"/>
                </a:ext>
              </a:extLst>
            </p:cNvPr>
            <p:cNvSpPr/>
            <p:nvPr/>
          </p:nvSpPr>
          <p:spPr>
            <a:xfrm>
              <a:off x="5823704" y="1692402"/>
              <a:ext cx="3275614" cy="174093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1A0AF-67C3-024C-A5C4-15B6BC405531}"/>
                </a:ext>
              </a:extLst>
            </p:cNvPr>
            <p:cNvSpPr/>
            <p:nvPr/>
          </p:nvSpPr>
          <p:spPr>
            <a:xfrm>
              <a:off x="7912798" y="3152019"/>
              <a:ext cx="727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lt"/>
                </a:rPr>
                <a:t> </a:t>
              </a:r>
              <a:r>
                <a:rPr lang="en-US" altLang="zh-CN" sz="1400" dirty="0">
                  <a:latin typeface="+mn-lt"/>
                </a:rPr>
                <a:t>SEM</a:t>
              </a:r>
              <a:endParaRPr lang="zh-CN" altLang="en-US" sz="1400" dirty="0">
                <a:latin typeface="+mn-l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81C9B7C-A142-4E46-A709-6F56962690C0}"/>
              </a:ext>
            </a:extLst>
          </p:cNvPr>
          <p:cNvSpPr txBox="1"/>
          <p:nvPr/>
        </p:nvSpPr>
        <p:spPr>
          <a:xfrm>
            <a:off x="4669359" y="1894891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zh-CN" altLang="en-US" sz="36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297501F-FA2F-C848-90C9-28F401B2BD8F}"/>
              </a:ext>
            </a:extLst>
          </p:cNvPr>
          <p:cNvSpPr/>
          <p:nvPr/>
        </p:nvSpPr>
        <p:spPr>
          <a:xfrm rot="5400000">
            <a:off x="4298920" y="3267653"/>
            <a:ext cx="350274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4" descr="Macintosh HD:Users:Marc:Google Drive:Brinson Group:AFOSR 2017:Fig6.png">
            <a:extLst>
              <a:ext uri="{FF2B5EF4-FFF2-40B4-BE49-F238E27FC236}">
                <a16:creationId xmlns:a16="http://schemas.microsoft.com/office/drawing/2014/main" id="{385EDBD9-FBE2-B542-8837-5D00B27A1CA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47" y="1749928"/>
            <a:ext cx="3047784" cy="321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F15A3D-EA25-2647-86D5-BEB99C5B3F76}"/>
              </a:ext>
            </a:extLst>
          </p:cNvPr>
          <p:cNvSpPr/>
          <p:nvPr/>
        </p:nvSpPr>
        <p:spPr>
          <a:xfrm>
            <a:off x="7679011" y="5007611"/>
            <a:ext cx="4222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Cite: Zhang et al. </a:t>
            </a:r>
            <a:r>
              <a:rPr lang="en-US" altLang="zh-CN" sz="1400" i="1" dirty="0">
                <a:latin typeface="Calibri" charset="0"/>
                <a:ea typeface="Calibri" charset="0"/>
                <a:cs typeface="Calibri" charset="0"/>
              </a:rPr>
              <a:t>Macromolecule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 2017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CFF6C-5044-2249-9CC9-A2723B036C45}"/>
              </a:ext>
            </a:extLst>
          </p:cNvPr>
          <p:cNvSpPr txBox="1"/>
          <p:nvPr/>
        </p:nvSpPr>
        <p:spPr>
          <a:xfrm>
            <a:off x="8060517" y="1308078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Mechanical interphase</a:t>
            </a:r>
            <a:endParaRPr lang="en-US" sz="1600" i="1" u="sng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C35A67-791B-444C-B6EE-01D59A2DA583}"/>
              </a:ext>
            </a:extLst>
          </p:cNvPr>
          <p:cNvGrpSpPr/>
          <p:nvPr/>
        </p:nvGrpSpPr>
        <p:grpSpPr>
          <a:xfrm>
            <a:off x="8660579" y="2535585"/>
            <a:ext cx="1602432" cy="1366085"/>
            <a:chOff x="5725705" y="5910010"/>
            <a:chExt cx="2022228" cy="172396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B35600-8237-A344-87BB-F6EE838BBCF6}"/>
                </a:ext>
              </a:extLst>
            </p:cNvPr>
            <p:cNvGrpSpPr/>
            <p:nvPr/>
          </p:nvGrpSpPr>
          <p:grpSpPr>
            <a:xfrm>
              <a:off x="6067263" y="6547577"/>
              <a:ext cx="1086397" cy="1086397"/>
              <a:chOff x="2450855" y="3028795"/>
              <a:chExt cx="1320010" cy="132001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96652F7-5901-6340-92C3-2141519A5414}"/>
                  </a:ext>
                </a:extLst>
              </p:cNvPr>
              <p:cNvSpPr/>
              <p:nvPr/>
            </p:nvSpPr>
            <p:spPr>
              <a:xfrm>
                <a:off x="2450855" y="3028795"/>
                <a:ext cx="1320010" cy="1320010"/>
              </a:xfrm>
              <a:prstGeom prst="ellipse">
                <a:avLst/>
              </a:prstGeom>
              <a:solidFill>
                <a:srgbClr val="1467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ç</a:t>
                </a:r>
                <a:endParaRPr lang="en-US" sz="14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A37E3B6-61B9-6341-B41D-8520AC929DFB}"/>
                  </a:ext>
                </a:extLst>
              </p:cNvPr>
              <p:cNvSpPr/>
              <p:nvPr/>
            </p:nvSpPr>
            <p:spPr>
              <a:xfrm>
                <a:off x="2654905" y="3232713"/>
                <a:ext cx="923941" cy="923941"/>
              </a:xfrm>
              <a:prstGeom prst="ellipse">
                <a:avLst/>
              </a:prstGeom>
              <a:solidFill>
                <a:srgbClr val="8F30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F1B8FC-FE76-5642-95F7-5BBE78D2D316}"/>
                  </a:ext>
                </a:extLst>
              </p:cNvPr>
              <p:cNvSpPr txBox="1"/>
              <p:nvPr/>
            </p:nvSpPr>
            <p:spPr>
              <a:xfrm>
                <a:off x="2561553" y="3407938"/>
                <a:ext cx="1110643" cy="660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</a:p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  <a:endParaRPr lang="zh-CN" alt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49384C-A148-2349-9DEC-91BCDF93D774}"/>
                </a:ext>
              </a:extLst>
            </p:cNvPr>
            <p:cNvGrpSpPr/>
            <p:nvPr/>
          </p:nvGrpSpPr>
          <p:grpSpPr>
            <a:xfrm>
              <a:off x="6755941" y="5937810"/>
              <a:ext cx="991992" cy="991993"/>
              <a:chOff x="3249139" y="2336018"/>
              <a:chExt cx="1205305" cy="120530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020F2B6-6B24-2E46-A5B6-9B6B3DDF3233}"/>
                  </a:ext>
                </a:extLst>
              </p:cNvPr>
              <p:cNvSpPr/>
              <p:nvPr/>
            </p:nvSpPr>
            <p:spPr>
              <a:xfrm>
                <a:off x="3249139" y="2336018"/>
                <a:ext cx="1205305" cy="1205305"/>
              </a:xfrm>
              <a:prstGeom prst="ellipse">
                <a:avLst/>
              </a:prstGeom>
              <a:solidFill>
                <a:srgbClr val="1467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84ED367-3F51-F745-AB4F-AC083B8804F2}"/>
                  </a:ext>
                </a:extLst>
              </p:cNvPr>
              <p:cNvSpPr/>
              <p:nvPr/>
            </p:nvSpPr>
            <p:spPr>
              <a:xfrm>
                <a:off x="3474570" y="2566682"/>
                <a:ext cx="758596" cy="758596"/>
              </a:xfrm>
              <a:prstGeom prst="ellipse">
                <a:avLst/>
              </a:prstGeom>
              <a:solidFill>
                <a:srgbClr val="8F30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033CD6-887D-7341-9F79-D27EEAE2C89E}"/>
                  </a:ext>
                </a:extLst>
              </p:cNvPr>
              <p:cNvSpPr txBox="1"/>
              <p:nvPr/>
            </p:nvSpPr>
            <p:spPr>
              <a:xfrm>
                <a:off x="3336613" y="2690961"/>
                <a:ext cx="1079462" cy="660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2</a:t>
                </a:r>
                <a:endParaRPr lang="zh-CN" alt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4D89692-30E0-5E48-BC56-A7D325ED37ED}"/>
                </a:ext>
              </a:extLst>
            </p:cNvPr>
            <p:cNvSpPr/>
            <p:nvPr/>
          </p:nvSpPr>
          <p:spPr>
            <a:xfrm>
              <a:off x="6064649" y="6547577"/>
              <a:ext cx="1086397" cy="1086397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77A36-DB07-1745-8C7B-B184D7295FF2}"/>
                </a:ext>
              </a:extLst>
            </p:cNvPr>
            <p:cNvSpPr txBox="1"/>
            <p:nvPr/>
          </p:nvSpPr>
          <p:spPr>
            <a:xfrm>
              <a:off x="5725705" y="5910010"/>
              <a:ext cx="1187131" cy="376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Interphase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E126436D-F7FA-D348-AE3C-A1242832EB7E}"/>
                </a:ext>
              </a:extLst>
            </p:cNvPr>
            <p:cNvCxnSpPr/>
            <p:nvPr/>
          </p:nvCxnSpPr>
          <p:spPr>
            <a:xfrm rot="16200000" flipH="1">
              <a:off x="6329484" y="6251182"/>
              <a:ext cx="421334" cy="39273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48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81BC0-AC70-7E44-BCCF-85DF366F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547" y="4054789"/>
            <a:ext cx="1720758" cy="1291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11A503-1296-A042-BFA7-81A0EA29143C}"/>
              </a:ext>
            </a:extLst>
          </p:cNvPr>
          <p:cNvSpPr/>
          <p:nvPr/>
        </p:nvSpPr>
        <p:spPr>
          <a:xfrm>
            <a:off x="2000408" y="3895445"/>
            <a:ext cx="467083" cy="23906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8215C-CD9E-1140-B7CC-B91CE7E989CB}"/>
              </a:ext>
            </a:extLst>
          </p:cNvPr>
          <p:cNvGrpSpPr/>
          <p:nvPr/>
        </p:nvGrpSpPr>
        <p:grpSpPr>
          <a:xfrm>
            <a:off x="1114430" y="2581751"/>
            <a:ext cx="5686873" cy="2960110"/>
            <a:chOff x="147368" y="3875977"/>
            <a:chExt cx="5686873" cy="296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49FE2F-4567-2846-BBAF-FEFD6699C533}"/>
                </a:ext>
              </a:extLst>
            </p:cNvPr>
            <p:cNvCxnSpPr/>
            <p:nvPr/>
          </p:nvCxnSpPr>
          <p:spPr>
            <a:xfrm flipV="1">
              <a:off x="566925" y="4362146"/>
              <a:ext cx="0" cy="2101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00AA37-E714-C44E-9FEF-8CB8C434BB45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5" y="6464079"/>
              <a:ext cx="51198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328C7A-5C8F-1345-89C0-5569DF366822}"/>
                </a:ext>
              </a:extLst>
            </p:cNvPr>
            <p:cNvCxnSpPr/>
            <p:nvPr/>
          </p:nvCxnSpPr>
          <p:spPr>
            <a:xfrm>
              <a:off x="566925" y="6000939"/>
              <a:ext cx="4690754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7C35FE-6F16-1344-9729-17901636CC2A}"/>
                </a:ext>
              </a:extLst>
            </p:cNvPr>
            <p:cNvCxnSpPr/>
            <p:nvPr/>
          </p:nvCxnSpPr>
          <p:spPr>
            <a:xfrm>
              <a:off x="566925" y="5381443"/>
              <a:ext cx="4690754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A63FBB-C6D6-6543-818E-C373378A28E0}"/>
                </a:ext>
              </a:extLst>
            </p:cNvPr>
            <p:cNvCxnSpPr/>
            <p:nvPr/>
          </p:nvCxnSpPr>
          <p:spPr>
            <a:xfrm>
              <a:off x="566925" y="5236960"/>
              <a:ext cx="4690754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B0990-FF5F-5D40-82BD-9F1A00C7B60F}"/>
                </a:ext>
              </a:extLst>
            </p:cNvPr>
            <p:cNvSpPr txBox="1"/>
            <p:nvPr/>
          </p:nvSpPr>
          <p:spPr>
            <a:xfrm>
              <a:off x="4507769" y="4874059"/>
              <a:ext cx="1218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Liquidus temp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0702C-3419-FA44-88D5-BCBBF565C306}"/>
                </a:ext>
              </a:extLst>
            </p:cNvPr>
            <p:cNvSpPr txBox="1"/>
            <p:nvPr/>
          </p:nvSpPr>
          <p:spPr>
            <a:xfrm>
              <a:off x="4595933" y="5369733"/>
              <a:ext cx="11301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Solidus temp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D0858F-271C-8341-81B8-B91A88FEE4DB}"/>
                </a:ext>
              </a:extLst>
            </p:cNvPr>
            <p:cNvSpPr txBox="1"/>
            <p:nvPr/>
          </p:nvSpPr>
          <p:spPr>
            <a:xfrm>
              <a:off x="3953790" y="6046054"/>
              <a:ext cx="188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Re-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crystalization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temp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A4F3A53-2526-9944-BD3C-49BD70F2B00A}"/>
                </a:ext>
              </a:extLst>
            </p:cNvPr>
            <p:cNvSpPr/>
            <p:nvPr/>
          </p:nvSpPr>
          <p:spPr>
            <a:xfrm>
              <a:off x="578801" y="4825200"/>
              <a:ext cx="4595750" cy="1377620"/>
            </a:xfrm>
            <a:custGeom>
              <a:avLst/>
              <a:gdLst>
                <a:gd name="connsiteX0" fmla="*/ 0 w 4191989"/>
                <a:gd name="connsiteY0" fmla="*/ 1377620 h 1377620"/>
                <a:gd name="connsiteX1" fmla="*/ 106878 w 4191989"/>
                <a:gd name="connsiteY1" fmla="*/ 1330118 h 1377620"/>
                <a:gd name="connsiteX2" fmla="*/ 166254 w 4191989"/>
                <a:gd name="connsiteY2" fmla="*/ 1235116 h 1377620"/>
                <a:gd name="connsiteX3" fmla="*/ 213756 w 4191989"/>
                <a:gd name="connsiteY3" fmla="*/ 1104487 h 1377620"/>
                <a:gd name="connsiteX4" fmla="*/ 308758 w 4191989"/>
                <a:gd name="connsiteY4" fmla="*/ 522596 h 1377620"/>
                <a:gd name="connsiteX5" fmla="*/ 356259 w 4191989"/>
                <a:gd name="connsiteY5" fmla="*/ 118835 h 1377620"/>
                <a:gd name="connsiteX6" fmla="*/ 403761 w 4191989"/>
                <a:gd name="connsiteY6" fmla="*/ 82 h 1377620"/>
                <a:gd name="connsiteX7" fmla="*/ 463137 w 4191989"/>
                <a:gd name="connsiteY7" fmla="*/ 130711 h 1377620"/>
                <a:gd name="connsiteX8" fmla="*/ 498763 w 4191989"/>
                <a:gd name="connsiteY8" fmla="*/ 308841 h 1377620"/>
                <a:gd name="connsiteX9" fmla="*/ 546265 w 4191989"/>
                <a:gd name="connsiteY9" fmla="*/ 451344 h 1377620"/>
                <a:gd name="connsiteX10" fmla="*/ 688769 w 4191989"/>
                <a:gd name="connsiteY10" fmla="*/ 522596 h 1377620"/>
                <a:gd name="connsiteX11" fmla="*/ 783771 w 4191989"/>
                <a:gd name="connsiteY11" fmla="*/ 570098 h 1377620"/>
                <a:gd name="connsiteX12" fmla="*/ 914400 w 4191989"/>
                <a:gd name="connsiteY12" fmla="*/ 819479 h 1377620"/>
                <a:gd name="connsiteX13" fmla="*/ 1235033 w 4191989"/>
                <a:gd name="connsiteY13" fmla="*/ 1140113 h 1377620"/>
                <a:gd name="connsiteX14" fmla="*/ 2220685 w 4191989"/>
                <a:gd name="connsiteY14" fmla="*/ 1270742 h 1377620"/>
                <a:gd name="connsiteX15" fmla="*/ 2541319 w 4191989"/>
                <a:gd name="connsiteY15" fmla="*/ 1021360 h 1377620"/>
                <a:gd name="connsiteX16" fmla="*/ 2636322 w 4191989"/>
                <a:gd name="connsiteY16" fmla="*/ 950108 h 1377620"/>
                <a:gd name="connsiteX17" fmla="*/ 2755075 w 4191989"/>
                <a:gd name="connsiteY17" fmla="*/ 926357 h 1377620"/>
                <a:gd name="connsiteX18" fmla="*/ 3016332 w 4191989"/>
                <a:gd name="connsiteY18" fmla="*/ 1045111 h 1377620"/>
                <a:gd name="connsiteX19" fmla="*/ 3182587 w 4191989"/>
                <a:gd name="connsiteY19" fmla="*/ 1116363 h 1377620"/>
                <a:gd name="connsiteX20" fmla="*/ 3372592 w 4191989"/>
                <a:gd name="connsiteY20" fmla="*/ 1163864 h 1377620"/>
                <a:gd name="connsiteX21" fmla="*/ 4191989 w 4191989"/>
                <a:gd name="connsiteY21" fmla="*/ 1211365 h 137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989" h="1377620">
                  <a:moveTo>
                    <a:pt x="0" y="1377620"/>
                  </a:moveTo>
                  <a:cubicBezTo>
                    <a:pt x="39584" y="1365744"/>
                    <a:pt x="79169" y="1353869"/>
                    <a:pt x="106878" y="1330118"/>
                  </a:cubicBezTo>
                  <a:cubicBezTo>
                    <a:pt x="134587" y="1306367"/>
                    <a:pt x="148441" y="1272721"/>
                    <a:pt x="166254" y="1235116"/>
                  </a:cubicBezTo>
                  <a:cubicBezTo>
                    <a:pt x="184067" y="1197511"/>
                    <a:pt x="190005" y="1223240"/>
                    <a:pt x="213756" y="1104487"/>
                  </a:cubicBezTo>
                  <a:cubicBezTo>
                    <a:pt x="237507" y="985734"/>
                    <a:pt x="285007" y="686871"/>
                    <a:pt x="308758" y="522596"/>
                  </a:cubicBezTo>
                  <a:cubicBezTo>
                    <a:pt x="332509" y="358321"/>
                    <a:pt x="340425" y="205921"/>
                    <a:pt x="356259" y="118835"/>
                  </a:cubicBezTo>
                  <a:cubicBezTo>
                    <a:pt x="372093" y="31749"/>
                    <a:pt x="385948" y="-1897"/>
                    <a:pt x="403761" y="82"/>
                  </a:cubicBezTo>
                  <a:cubicBezTo>
                    <a:pt x="421574" y="2061"/>
                    <a:pt x="447303" y="79251"/>
                    <a:pt x="463137" y="130711"/>
                  </a:cubicBezTo>
                  <a:cubicBezTo>
                    <a:pt x="478971" y="182171"/>
                    <a:pt x="484908" y="255402"/>
                    <a:pt x="498763" y="308841"/>
                  </a:cubicBezTo>
                  <a:cubicBezTo>
                    <a:pt x="512618" y="362280"/>
                    <a:pt x="514597" y="415718"/>
                    <a:pt x="546265" y="451344"/>
                  </a:cubicBezTo>
                  <a:cubicBezTo>
                    <a:pt x="577933" y="486970"/>
                    <a:pt x="688769" y="522596"/>
                    <a:pt x="688769" y="522596"/>
                  </a:cubicBezTo>
                  <a:cubicBezTo>
                    <a:pt x="728353" y="542388"/>
                    <a:pt x="746166" y="520618"/>
                    <a:pt x="783771" y="570098"/>
                  </a:cubicBezTo>
                  <a:cubicBezTo>
                    <a:pt x="821376" y="619578"/>
                    <a:pt x="839190" y="724477"/>
                    <a:pt x="914400" y="819479"/>
                  </a:cubicBezTo>
                  <a:cubicBezTo>
                    <a:pt x="989610" y="914481"/>
                    <a:pt x="1017319" y="1064903"/>
                    <a:pt x="1235033" y="1140113"/>
                  </a:cubicBezTo>
                  <a:cubicBezTo>
                    <a:pt x="1452747" y="1215323"/>
                    <a:pt x="2002971" y="1290534"/>
                    <a:pt x="2220685" y="1270742"/>
                  </a:cubicBezTo>
                  <a:cubicBezTo>
                    <a:pt x="2438399" y="1250950"/>
                    <a:pt x="2472046" y="1074799"/>
                    <a:pt x="2541319" y="1021360"/>
                  </a:cubicBezTo>
                  <a:cubicBezTo>
                    <a:pt x="2610592" y="967921"/>
                    <a:pt x="2600696" y="965942"/>
                    <a:pt x="2636322" y="950108"/>
                  </a:cubicBezTo>
                  <a:cubicBezTo>
                    <a:pt x="2671948" y="934274"/>
                    <a:pt x="2691740" y="910523"/>
                    <a:pt x="2755075" y="926357"/>
                  </a:cubicBezTo>
                  <a:cubicBezTo>
                    <a:pt x="2818410" y="942191"/>
                    <a:pt x="2945080" y="1013443"/>
                    <a:pt x="3016332" y="1045111"/>
                  </a:cubicBezTo>
                  <a:cubicBezTo>
                    <a:pt x="3087584" y="1076779"/>
                    <a:pt x="3123210" y="1096571"/>
                    <a:pt x="3182587" y="1116363"/>
                  </a:cubicBezTo>
                  <a:cubicBezTo>
                    <a:pt x="3241964" y="1136155"/>
                    <a:pt x="3204358" y="1148030"/>
                    <a:pt x="3372592" y="1163864"/>
                  </a:cubicBezTo>
                  <a:cubicBezTo>
                    <a:pt x="3540826" y="1179698"/>
                    <a:pt x="3976254" y="1203448"/>
                    <a:pt x="4191989" y="1211365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663DCE-2E9D-2A40-ACD8-8B8B52D13196}"/>
                </a:ext>
              </a:extLst>
            </p:cNvPr>
            <p:cNvSpPr txBox="1"/>
            <p:nvPr/>
          </p:nvSpPr>
          <p:spPr>
            <a:xfrm rot="16200000">
              <a:off x="-310386" y="4333731"/>
              <a:ext cx="1254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3B383E-E93D-764B-924D-CAF16D11C276}"/>
                </a:ext>
              </a:extLst>
            </p:cNvPr>
            <p:cNvSpPr txBox="1"/>
            <p:nvPr/>
          </p:nvSpPr>
          <p:spPr>
            <a:xfrm>
              <a:off x="4857789" y="6497533"/>
              <a:ext cx="611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D366E26-78FB-6947-9A1B-6BA27BD0364A}"/>
              </a:ext>
            </a:extLst>
          </p:cNvPr>
          <p:cNvSpPr/>
          <p:nvPr/>
        </p:nvSpPr>
        <p:spPr>
          <a:xfrm>
            <a:off x="2467491" y="4275776"/>
            <a:ext cx="467083" cy="23906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F66DFF-E410-214A-9AC7-28268F20DD22}"/>
              </a:ext>
            </a:extLst>
          </p:cNvPr>
          <p:cNvSpPr/>
          <p:nvPr/>
        </p:nvSpPr>
        <p:spPr>
          <a:xfrm>
            <a:off x="4249991" y="4404559"/>
            <a:ext cx="887189" cy="269951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4D7038-43A4-7E46-B970-4E93F642C2B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33950" y="3141149"/>
            <a:ext cx="421370" cy="7542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13AA67-76DE-F84E-A69C-73F79404D26E}"/>
              </a:ext>
            </a:extLst>
          </p:cNvPr>
          <p:cNvCxnSpPr>
            <a:cxnSpLocks/>
          </p:cNvCxnSpPr>
          <p:nvPr/>
        </p:nvCxnSpPr>
        <p:spPr>
          <a:xfrm flipV="1">
            <a:off x="2721189" y="3793380"/>
            <a:ext cx="553551" cy="4823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22A585-71C0-2142-B293-F06FB89D4124}"/>
              </a:ext>
            </a:extLst>
          </p:cNvPr>
          <p:cNvSpPr txBox="1"/>
          <p:nvPr/>
        </p:nvSpPr>
        <p:spPr>
          <a:xfrm>
            <a:off x="2971952" y="3226756"/>
            <a:ext cx="147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phase transformation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51628A-9933-D044-9700-EDDB65BD0021}"/>
              </a:ext>
            </a:extLst>
          </p:cNvPr>
          <p:cNvCxnSpPr>
            <a:cxnSpLocks/>
          </p:cNvCxnSpPr>
          <p:nvPr/>
        </p:nvCxnSpPr>
        <p:spPr>
          <a:xfrm flipV="1">
            <a:off x="4693585" y="3347102"/>
            <a:ext cx="669036" cy="10566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9BD76D-D6B5-9947-AA49-0B86C1A25A88}"/>
              </a:ext>
            </a:extLst>
          </p:cNvPr>
          <p:cNvSpPr txBox="1"/>
          <p:nvPr/>
        </p:nvSpPr>
        <p:spPr>
          <a:xfrm>
            <a:off x="4124448" y="2917422"/>
            <a:ext cx="2946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Reheating: Grain Coarsening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60AF5B-C9E8-1B45-8F1A-11EC056D39A1}"/>
              </a:ext>
            </a:extLst>
          </p:cNvPr>
          <p:cNvSpPr/>
          <p:nvPr/>
        </p:nvSpPr>
        <p:spPr>
          <a:xfrm>
            <a:off x="2086248" y="2807757"/>
            <a:ext cx="1420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Solidification: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48B69D-B6D7-6843-A7EA-C604F2CDE9A7}"/>
              </a:ext>
            </a:extLst>
          </p:cNvPr>
          <p:cNvSpPr txBox="1"/>
          <p:nvPr/>
        </p:nvSpPr>
        <p:spPr>
          <a:xfrm>
            <a:off x="2524875" y="1365481"/>
            <a:ext cx="2782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Manufacturing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922F77-3939-E147-8628-21A37452CFEA}"/>
              </a:ext>
            </a:extLst>
          </p:cNvPr>
          <p:cNvSpPr txBox="1"/>
          <p:nvPr/>
        </p:nvSpPr>
        <p:spPr>
          <a:xfrm>
            <a:off x="1764683" y="1913655"/>
            <a:ext cx="4777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Powder-scale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Part-scale thermal-mechanical simulation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6EB58-1AE9-7541-9250-6F2BFECB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974188" flipH="1">
            <a:off x="7425137" y="1913209"/>
            <a:ext cx="2075990" cy="13229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4D9633-CEDD-6944-9B89-02427A857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48" y="1883679"/>
            <a:ext cx="1488943" cy="13712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CB4C3C-0B13-E543-A3D0-EFF7DE806E7B}"/>
              </a:ext>
            </a:extLst>
          </p:cNvPr>
          <p:cNvSpPr txBox="1"/>
          <p:nvPr/>
        </p:nvSpPr>
        <p:spPr>
          <a:xfrm>
            <a:off x="8034197" y="1364766"/>
            <a:ext cx="2105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models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B01E70-F4C2-5F45-8B19-F1160BAA7065}"/>
              </a:ext>
            </a:extLst>
          </p:cNvPr>
          <p:cNvSpPr txBox="1"/>
          <p:nvPr/>
        </p:nvSpPr>
        <p:spPr>
          <a:xfrm>
            <a:off x="7960849" y="3556105"/>
            <a:ext cx="248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predictions</a:t>
            </a:r>
          </a:p>
        </p:txBody>
      </p:sp>
      <p:pic>
        <p:nvPicPr>
          <p:cNvPr id="38" name="Content Placeholder 4">
            <a:extLst>
              <a:ext uri="{FF2B5EF4-FFF2-40B4-BE49-F238E27FC236}">
                <a16:creationId xmlns:a16="http://schemas.microsoft.com/office/drawing/2014/main" id="{858103E1-058F-7B46-B50F-BE37B599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59680" y="4046132"/>
            <a:ext cx="1836320" cy="1381232"/>
          </a:xfr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6B535504-A702-AD40-98B9-CF2DB03D613D}"/>
              </a:ext>
            </a:extLst>
          </p:cNvPr>
          <p:cNvSpPr/>
          <p:nvPr/>
        </p:nvSpPr>
        <p:spPr>
          <a:xfrm>
            <a:off x="6972261" y="2358712"/>
            <a:ext cx="350274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DEC92BB-C575-B648-8E64-89579DE6E4C9}"/>
              </a:ext>
            </a:extLst>
          </p:cNvPr>
          <p:cNvSpPr/>
          <p:nvPr/>
        </p:nvSpPr>
        <p:spPr>
          <a:xfrm rot="5400000">
            <a:off x="9071289" y="3290392"/>
            <a:ext cx="350274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241</Words>
  <Application>Microsoft Macintosh PowerPoint</Application>
  <PresentationFormat>Widescreen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Zeliang Liu</dc:creator>
  <cp:lastModifiedBy>Zeliang Liu</cp:lastModifiedBy>
  <cp:revision>53</cp:revision>
  <cp:lastPrinted>2018-12-23T20:54:07Z</cp:lastPrinted>
  <dcterms:created xsi:type="dcterms:W3CDTF">2018-12-19T20:17:46Z</dcterms:created>
  <dcterms:modified xsi:type="dcterms:W3CDTF">2019-09-19T16:00:44Z</dcterms:modified>
</cp:coreProperties>
</file>